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73" r:id="rId5"/>
    <p:sldId id="275" r:id="rId6"/>
    <p:sldId id="277" r:id="rId7"/>
    <p:sldId id="288" r:id="rId8"/>
    <p:sldId id="289" r:id="rId9"/>
    <p:sldId id="285" r:id="rId10"/>
    <p:sldId id="280" r:id="rId11"/>
    <p:sldId id="287" r:id="rId12"/>
    <p:sldId id="281" r:id="rId13"/>
    <p:sldId id="286" r:id="rId14"/>
    <p:sldId id="282" r:id="rId15"/>
    <p:sldId id="293" r:id="rId16"/>
    <p:sldId id="283" r:id="rId17"/>
    <p:sldId id="290" r:id="rId18"/>
    <p:sldId id="291" r:id="rId19"/>
    <p:sldId id="292" r:id="rId20"/>
    <p:sldId id="276" r:id="rId21"/>
    <p:sldId id="274" r:id="rId2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224" userDrawn="1">
          <p15:clr>
            <a:srgbClr val="A4A3A4"/>
          </p15:clr>
        </p15:guide>
        <p15:guide id="3" pos="7368" userDrawn="1">
          <p15:clr>
            <a:srgbClr val="A4A3A4"/>
          </p15:clr>
        </p15:guide>
        <p15:guide id="4" pos="312" userDrawn="1">
          <p15:clr>
            <a:srgbClr val="A4A3A4"/>
          </p15:clr>
        </p15:guide>
        <p15:guide id="6" orient="horz" pos="2856" userDrawn="1">
          <p15:clr>
            <a:srgbClr val="A4A3A4"/>
          </p15:clr>
        </p15:guide>
        <p15:guide id="7" pos="5928" userDrawn="1">
          <p15:clr>
            <a:srgbClr val="A4A3A4"/>
          </p15:clr>
        </p15:guide>
        <p15:guide id="8" pos="6168" userDrawn="1">
          <p15:clr>
            <a:srgbClr val="A4A3A4"/>
          </p15:clr>
        </p15:guide>
        <p15:guide id="9" pos="1512" userDrawn="1">
          <p15:clr>
            <a:srgbClr val="A4A3A4"/>
          </p15:clr>
        </p15:guide>
        <p15:guide id="10" orient="horz" pos="264" userDrawn="1">
          <p15:clr>
            <a:srgbClr val="A4A3A4"/>
          </p15:clr>
        </p15:guide>
        <p15:guide id="11" pos="2496" userDrawn="1">
          <p15:clr>
            <a:srgbClr val="A4A3A4"/>
          </p15:clr>
        </p15:guide>
        <p15:guide id="12" pos="2688" userDrawn="1">
          <p15:clr>
            <a:srgbClr val="A4A3A4"/>
          </p15:clr>
        </p15:guide>
        <p15:guide id="13" pos="4536" userDrawn="1">
          <p15:clr>
            <a:srgbClr val="A4A3A4"/>
          </p15:clr>
        </p15:guide>
        <p15:guide id="14" pos="4008" userDrawn="1">
          <p15:clr>
            <a:srgbClr val="A4A3A4"/>
          </p15:clr>
        </p15:guide>
        <p15:guide id="15" pos="4944" userDrawn="1">
          <p15:clr>
            <a:srgbClr val="A4A3A4"/>
          </p15:clr>
        </p15:guide>
        <p15:guide id="16" pos="5136" userDrawn="1">
          <p15:clr>
            <a:srgbClr val="A4A3A4"/>
          </p15:clr>
        </p15:guide>
        <p15:guide id="17" orient="horz" pos="1584" userDrawn="1">
          <p15:clr>
            <a:srgbClr val="A4A3A4"/>
          </p15:clr>
        </p15:guide>
        <p15:guide id="18" orient="horz" pos="2736" userDrawn="1">
          <p15:clr>
            <a:srgbClr val="A4A3A4"/>
          </p15:clr>
        </p15:guide>
        <p15:guide id="19" orient="horz" pos="3648" userDrawn="1">
          <p15:clr>
            <a:srgbClr val="A4A3A4"/>
          </p15:clr>
        </p15:guide>
        <p15:guide id="20" orient="horz" pos="864" userDrawn="1">
          <p15:clr>
            <a:srgbClr val="A4A3A4"/>
          </p15:clr>
        </p15:guide>
        <p15:guide id="21" orient="horz" pos="3984" userDrawn="1">
          <p15:clr>
            <a:srgbClr val="A4A3A4"/>
          </p15:clr>
        </p15:guide>
        <p15:guide id="22" pos="456" userDrawn="1">
          <p15:clr>
            <a:srgbClr val="A4A3A4"/>
          </p15:clr>
        </p15:guide>
        <p15:guide id="23" pos="7248" userDrawn="1">
          <p15:clr>
            <a:srgbClr val="A4A3A4"/>
          </p15:clr>
        </p15:guide>
        <p15:guide id="24" orient="horz" pos="1920" userDrawn="1">
          <p15:clr>
            <a:srgbClr val="A4A3A4"/>
          </p15:clr>
        </p15:guide>
        <p15:guide id="25" orient="horz" pos="2256" userDrawn="1">
          <p15:clr>
            <a:srgbClr val="A4A3A4"/>
          </p15:clr>
        </p15:guide>
        <p15:guide id="26" pos="7176" userDrawn="1">
          <p15:clr>
            <a:srgbClr val="A4A3A4"/>
          </p15:clr>
        </p15:guide>
        <p15:guide id="27" orient="horz" pos="1704" userDrawn="1">
          <p15:clr>
            <a:srgbClr val="A4A3A4"/>
          </p15:clr>
        </p15:guide>
        <p15:guide id="28" pos="4176" userDrawn="1">
          <p15:clr>
            <a:srgbClr val="A4A3A4"/>
          </p15:clr>
        </p15:guide>
        <p15:guide id="29" orient="horz" pos="2592" userDrawn="1">
          <p15:clr>
            <a:srgbClr val="A4A3A4"/>
          </p15:clr>
        </p15:guide>
        <p15:guide id="30" pos="6912" userDrawn="1">
          <p15:clr>
            <a:srgbClr val="A4A3A4"/>
          </p15:clr>
        </p15:guide>
        <p15:guide id="31" pos="35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BEB2"/>
    <a:srgbClr val="753F2D"/>
    <a:srgbClr val="5E3324"/>
    <a:srgbClr val="8A4C34"/>
    <a:srgbClr val="815550"/>
    <a:srgbClr val="A3573E"/>
    <a:srgbClr val="E7E6E6"/>
    <a:srgbClr val="C28D6D"/>
    <a:srgbClr val="D2986F"/>
    <a:srgbClr val="333B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2"/>
    <p:restoredTop sz="96327"/>
  </p:normalViewPr>
  <p:slideViewPr>
    <p:cSldViewPr snapToGrid="0">
      <p:cViewPr>
        <p:scale>
          <a:sx n="75" d="100"/>
          <a:sy n="75" d="100"/>
        </p:scale>
        <p:origin x="468" y="-222"/>
      </p:cViewPr>
      <p:guideLst>
        <p:guide orient="horz" pos="1224"/>
        <p:guide pos="7368"/>
        <p:guide pos="312"/>
        <p:guide orient="horz" pos="2856"/>
        <p:guide pos="5928"/>
        <p:guide pos="6168"/>
        <p:guide pos="1512"/>
        <p:guide orient="horz" pos="264"/>
        <p:guide pos="2496"/>
        <p:guide pos="2688"/>
        <p:guide pos="4536"/>
        <p:guide pos="4008"/>
        <p:guide pos="4944"/>
        <p:guide pos="5136"/>
        <p:guide orient="horz" pos="1584"/>
        <p:guide orient="horz" pos="2736"/>
        <p:guide orient="horz" pos="3648"/>
        <p:guide orient="horz" pos="864"/>
        <p:guide orient="horz" pos="3984"/>
        <p:guide pos="456"/>
        <p:guide pos="7248"/>
        <p:guide orient="horz" pos="1920"/>
        <p:guide orient="horz" pos="2256"/>
        <p:guide pos="7176"/>
        <p:guide orient="horz" pos="1704"/>
        <p:guide pos="4176"/>
        <p:guide orient="horz" pos="2592"/>
        <p:guide pos="6912"/>
        <p:guide pos="3552"/>
      </p:guideLst>
    </p:cSldViewPr>
  </p:slideViewPr>
  <p:notesTextViewPr>
    <p:cViewPr>
      <p:scale>
        <a:sx n="1" d="1"/>
        <a:sy n="1" d="1"/>
      </p:scale>
      <p:origin x="0" y="0"/>
    </p:cViewPr>
  </p:notesText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B30D67-EB7C-4323-A6AB-20071C4FCC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B26DD94-0E47-FE33-5C0F-9E497B99BE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433F7E-3633-4FA3-974D-CA21FB24834F}" type="datetimeFigureOut">
              <a:rPr lang="en-US" smtClean="0"/>
              <a:t>4/16/2023</a:t>
            </a:fld>
            <a:endParaRPr lang="en-US"/>
          </a:p>
        </p:txBody>
      </p:sp>
      <p:sp>
        <p:nvSpPr>
          <p:cNvPr id="4" name="Footer Placeholder 3">
            <a:extLst>
              <a:ext uri="{FF2B5EF4-FFF2-40B4-BE49-F238E27FC236}">
                <a16:creationId xmlns:a16="http://schemas.microsoft.com/office/drawing/2014/main" id="{B9636FF0-1B83-FCD7-197D-6F6CBEA8FE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A88305-7C09-5A95-A84B-C7CEA8D00F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482836-E43C-41FF-A11B-3D8AB6E68FC7}" type="slidenum">
              <a:rPr lang="en-US" smtClean="0"/>
              <a:t>‹#›</a:t>
            </a:fld>
            <a:endParaRPr lang="en-US"/>
          </a:p>
        </p:txBody>
      </p:sp>
    </p:spTree>
    <p:extLst>
      <p:ext uri="{BB962C8B-B14F-4D97-AF65-F5344CB8AC3E}">
        <p14:creationId xmlns:p14="http://schemas.microsoft.com/office/powerpoint/2010/main" val="380098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5F7B4-7442-4021-9F1E-8BC3C363C892}" type="datetimeFigureOut">
              <a:rPr lang="en-US" noProof="0" smtClean="0"/>
              <a:t>4/16/2023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DE012-9E2E-4477-8B5C-4E7D4E9BCBA6}" type="slidenum">
              <a:rPr lang="en-US" noProof="0" smtClean="0"/>
              <a:t>‹#›</a:t>
            </a:fld>
            <a:endParaRPr lang="en-US" noProof="0" dirty="0"/>
          </a:p>
        </p:txBody>
      </p:sp>
    </p:spTree>
    <p:extLst>
      <p:ext uri="{BB962C8B-B14F-4D97-AF65-F5344CB8AC3E}">
        <p14:creationId xmlns:p14="http://schemas.microsoft.com/office/powerpoint/2010/main" val="739385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smtClean="0"/>
              <a:t>1</a:t>
            </a:fld>
            <a:endParaRPr lang="en-US"/>
          </a:p>
        </p:txBody>
      </p:sp>
    </p:spTree>
    <p:extLst>
      <p:ext uri="{BB962C8B-B14F-4D97-AF65-F5344CB8AC3E}">
        <p14:creationId xmlns:p14="http://schemas.microsoft.com/office/powerpoint/2010/main" val="149819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CDE012-9E2E-4477-8B5C-4E7D4E9BCBA6}" type="slidenum">
              <a:rPr lang="en-US" noProof="0" smtClean="0"/>
              <a:t>2</a:t>
            </a:fld>
            <a:endParaRPr lang="en-US" noProof="0"/>
          </a:p>
        </p:txBody>
      </p:sp>
    </p:spTree>
    <p:extLst>
      <p:ext uri="{BB962C8B-B14F-4D97-AF65-F5344CB8AC3E}">
        <p14:creationId xmlns:p14="http://schemas.microsoft.com/office/powerpoint/2010/main" val="203243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CDE012-9E2E-4477-8B5C-4E7D4E9BCBA6}" type="slidenum">
              <a:rPr lang="en-US" noProof="0" smtClean="0"/>
              <a:t>3</a:t>
            </a:fld>
            <a:endParaRPr lang="en-US" noProof="0"/>
          </a:p>
        </p:txBody>
      </p:sp>
    </p:spTree>
    <p:extLst>
      <p:ext uri="{BB962C8B-B14F-4D97-AF65-F5344CB8AC3E}">
        <p14:creationId xmlns:p14="http://schemas.microsoft.com/office/powerpoint/2010/main" val="167313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CDE012-9E2E-4477-8B5C-4E7D4E9BCBA6}" type="slidenum">
              <a:rPr lang="en-US" noProof="0" smtClean="0"/>
              <a:t>4</a:t>
            </a:fld>
            <a:endParaRPr lang="en-US" noProof="0"/>
          </a:p>
        </p:txBody>
      </p:sp>
    </p:spTree>
    <p:extLst>
      <p:ext uri="{BB962C8B-B14F-4D97-AF65-F5344CB8AC3E}">
        <p14:creationId xmlns:p14="http://schemas.microsoft.com/office/powerpoint/2010/main" val="28564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CDE012-9E2E-4477-8B5C-4E7D4E9BCBA6}" type="slidenum">
              <a:rPr lang="en-US" noProof="0" smtClean="0"/>
              <a:t>5</a:t>
            </a:fld>
            <a:endParaRPr lang="en-US" noProof="0"/>
          </a:p>
        </p:txBody>
      </p:sp>
    </p:spTree>
    <p:extLst>
      <p:ext uri="{BB962C8B-B14F-4D97-AF65-F5344CB8AC3E}">
        <p14:creationId xmlns:p14="http://schemas.microsoft.com/office/powerpoint/2010/main" val="1556409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CDE012-9E2E-4477-8B5C-4E7D4E9BCBA6}" type="slidenum">
              <a:rPr lang="en-US" noProof="0" smtClean="0"/>
              <a:t>6</a:t>
            </a:fld>
            <a:endParaRPr lang="en-US" noProof="0"/>
          </a:p>
        </p:txBody>
      </p:sp>
    </p:spTree>
    <p:extLst>
      <p:ext uri="{BB962C8B-B14F-4D97-AF65-F5344CB8AC3E}">
        <p14:creationId xmlns:p14="http://schemas.microsoft.com/office/powerpoint/2010/main" val="68221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8</a:t>
            </a:fld>
            <a:endParaRPr lang="en-US" noProof="0" dirty="0"/>
          </a:p>
        </p:txBody>
      </p:sp>
    </p:spTree>
    <p:extLst>
      <p:ext uri="{BB962C8B-B14F-4D97-AF65-F5344CB8AC3E}">
        <p14:creationId xmlns:p14="http://schemas.microsoft.com/office/powerpoint/2010/main" val="291324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11</a:t>
            </a:fld>
            <a:endParaRPr lang="en-US" noProof="0" dirty="0"/>
          </a:p>
        </p:txBody>
      </p:sp>
    </p:spTree>
    <p:extLst>
      <p:ext uri="{BB962C8B-B14F-4D97-AF65-F5344CB8AC3E}">
        <p14:creationId xmlns:p14="http://schemas.microsoft.com/office/powerpoint/2010/main" val="81244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12</a:t>
            </a:fld>
            <a:endParaRPr lang="en-US" noProof="0" dirty="0"/>
          </a:p>
        </p:txBody>
      </p:sp>
    </p:spTree>
    <p:extLst>
      <p:ext uri="{BB962C8B-B14F-4D97-AF65-F5344CB8AC3E}">
        <p14:creationId xmlns:p14="http://schemas.microsoft.com/office/powerpoint/2010/main" val="153682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dirty="0"/>
              <a:t>Click to edit Master title style</a:t>
            </a:r>
            <a:endParaRPr lang="en-PK" dirty="0"/>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userDrawn="1"/>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063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r>
              <a:rPr lang="en-US" noProof="0"/>
              <a:t>Presentation title</a:t>
            </a:r>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userDrawn="1"/>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78902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r>
              <a:rPr lang="en-US" dirty="0"/>
              <a:t>Presentation title</a:t>
            </a:r>
            <a:endParaRPr lang="en-PK"/>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dirty="0"/>
              <a:t>Click to edit Master title style</a:t>
            </a:r>
            <a:endParaRPr lang="en-PK" dirty="0"/>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6" name="Group 15">
            <a:extLst>
              <a:ext uri="{FF2B5EF4-FFF2-40B4-BE49-F238E27FC236}">
                <a16:creationId xmlns:a16="http://schemas.microsoft.com/office/drawing/2014/main" id="{B8221A12-8B19-605A-2244-2D732269C955}"/>
              </a:ext>
            </a:extLst>
          </p:cNvPr>
          <p:cNvGrpSpPr/>
          <p:nvPr userDrawn="1"/>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147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userDrawn="1"/>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dirty="0"/>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userDrawn="1"/>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5968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endParaRPr lang="en-US" noProof="0" dirty="0"/>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r>
              <a:rPr lang="en-US" dirty="0"/>
              <a:t>Presentation title</a:t>
            </a:r>
            <a:endParaRPr lang="en-PK"/>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63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endParaRPr lang="en-US" noProof="0" dirty="0"/>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r>
              <a:rPr lang="en-US" dirty="0"/>
              <a:t>Presentation title</a:t>
            </a:r>
            <a:endParaRPr lang="en-PK"/>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185614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endParaRPr lang="en-US" noProof="0" dirty="0"/>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r>
              <a:rPr lang="en-US" dirty="0"/>
              <a:t>Presentation title</a:t>
            </a:r>
            <a:endParaRPr lang="en-PK"/>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2062309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endParaRPr lang="en-US" noProof="0"/>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r>
              <a:rPr lang="en-US" noProof="0"/>
              <a:t>Presentation title</a:t>
            </a:r>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75293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dirty="0"/>
              <a:t>Click to edit Master title style</a:t>
            </a:r>
            <a:endParaRPr lang="en-PK" dirty="0"/>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dirty="0"/>
              <a:t>Click to edit Master text styles</a:t>
            </a:r>
          </a:p>
          <a:p>
            <a:pPr lvl="1"/>
            <a:r>
              <a:rPr lang="en-US" dirty="0"/>
              <a:t>Second level</a:t>
            </a:r>
          </a:p>
          <a:p>
            <a:pPr lvl="2"/>
            <a:endParaRPr lang="en-PK" dirty="0"/>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r>
              <a:rPr lang="en-US" dirty="0"/>
              <a:t>Presentation title</a:t>
            </a:r>
            <a:endParaRPr lang="en-PK"/>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grpSp>
        <p:nvGrpSpPr>
          <p:cNvPr id="7" name="Group 6">
            <a:extLst>
              <a:ext uri="{FF2B5EF4-FFF2-40B4-BE49-F238E27FC236}">
                <a16:creationId xmlns:a16="http://schemas.microsoft.com/office/drawing/2014/main" id="{52789DD7-8E5F-BCF6-7A1E-0AC33BD880AC}"/>
              </a:ext>
            </a:extLst>
          </p:cNvPr>
          <p:cNvGrpSpPr/>
          <p:nvPr userDrawn="1"/>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826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dirty="0"/>
              <a:t>Click to edit Master title style</a:t>
            </a:r>
            <a:endParaRPr lang="en-PK" dirty="0"/>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userDrawn="1"/>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271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6" name="Rectangle 5">
            <a:extLst>
              <a:ext uri="{FF2B5EF4-FFF2-40B4-BE49-F238E27FC236}">
                <a16:creationId xmlns:a16="http://schemas.microsoft.com/office/drawing/2014/main" id="{D62C33EA-A741-FA13-451C-6F35902CBDD0}"/>
              </a:ext>
            </a:extLst>
          </p:cNvPr>
          <p:cNvSpPr/>
          <p:nvPr userDrawn="1"/>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userDrawn="1"/>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userDrawn="1"/>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961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6" name="Rectangle 5">
            <a:extLst>
              <a:ext uri="{FF2B5EF4-FFF2-40B4-BE49-F238E27FC236}">
                <a16:creationId xmlns:a16="http://schemas.microsoft.com/office/drawing/2014/main" id="{D62C33EA-A741-FA13-451C-6F35902CBDD0}"/>
              </a:ext>
            </a:extLst>
          </p:cNvPr>
          <p:cNvSpPr/>
          <p:nvPr userDrawn="1"/>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userDrawn="1"/>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8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userDrawn="1"/>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9" name="Group 18">
            <a:extLst>
              <a:ext uri="{FF2B5EF4-FFF2-40B4-BE49-F238E27FC236}">
                <a16:creationId xmlns:a16="http://schemas.microsoft.com/office/drawing/2014/main" id="{FF8CCEDA-D691-A48A-BAAF-D004EBE38E55}"/>
              </a:ext>
            </a:extLst>
          </p:cNvPr>
          <p:cNvGrpSpPr/>
          <p:nvPr userDrawn="1"/>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628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on the left">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userDrawn="1"/>
        </p:nvSpPr>
        <p:spPr>
          <a:xfrm>
            <a:off x="8115301" y="0"/>
            <a:ext cx="40766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userDrawn="1"/>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377598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userDrawn="1"/>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userDrawn="1"/>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09772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userDrawn="1"/>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accent4"/>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userDrawn="1"/>
        </p:nvGrpSpPr>
        <p:grpSpPr>
          <a:xfrm>
            <a:off x="-28308" y="2514621"/>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19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noProof="0"/>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r>
              <a:rPr lang="en-US" dirty="0"/>
              <a:t>Presentation title</a:t>
            </a:r>
            <a:endParaRPr lang="en-PK" dirty="0"/>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5BFCF61C-3B18-4C03-8326-CC3B32D710C9}" type="slidenum">
              <a:rPr lang="en-US" noProof="0" smtClean="0"/>
              <a:pPr/>
              <a:t>‹#›</a:t>
            </a:fld>
            <a:endParaRPr lang="en-US" noProof="0"/>
          </a:p>
        </p:txBody>
      </p:sp>
    </p:spTree>
    <p:extLst>
      <p:ext uri="{BB962C8B-B14F-4D97-AF65-F5344CB8AC3E}">
        <p14:creationId xmlns:p14="http://schemas.microsoft.com/office/powerpoint/2010/main" val="135068052"/>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1" r:id="rId3"/>
    <p:sldLayoutId id="2147483660" r:id="rId4"/>
    <p:sldLayoutId id="2147483661" r:id="rId5"/>
    <p:sldLayoutId id="2147483665" r:id="rId6"/>
    <p:sldLayoutId id="2147483662" r:id="rId7"/>
    <p:sldLayoutId id="2147483664" r:id="rId8"/>
    <p:sldLayoutId id="2147483663" r:id="rId9"/>
    <p:sldLayoutId id="2147483652" r:id="rId10"/>
    <p:sldLayoutId id="2147483666" r:id="rId11"/>
    <p:sldLayoutId id="2147483658" r:id="rId12"/>
    <p:sldLayoutId id="2147483654" r:id="rId13"/>
    <p:sldLayoutId id="2147483655" r:id="rId14"/>
    <p:sldLayoutId id="2147483656" r:id="rId15"/>
    <p:sldLayoutId id="2147483657" r:id="rId16"/>
  </p:sldLayoutIdLst>
  <p:hf hdr="0" dt="0"/>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04B07C7A-8E1D-7BF7-31C8-5C68C6D2F9CF}"/>
              </a:ext>
            </a:extLst>
          </p:cNvPr>
          <p:cNvSpPr>
            <a:spLocks noGrp="1"/>
          </p:cNvSpPr>
          <p:nvPr>
            <p:ph type="ctrTitle"/>
          </p:nvPr>
        </p:nvSpPr>
        <p:spPr>
          <a:xfrm>
            <a:off x="1029754" y="1426464"/>
            <a:ext cx="8831698" cy="2387600"/>
          </a:xfrm>
        </p:spPr>
        <p:txBody>
          <a:bodyPr>
            <a:normAutofit/>
          </a:bodyPr>
          <a:lstStyle/>
          <a:p>
            <a:r>
              <a:rPr lang="en-US" dirty="0"/>
              <a:t>Research paper Reading</a:t>
            </a:r>
          </a:p>
        </p:txBody>
      </p:sp>
      <p:sp>
        <p:nvSpPr>
          <p:cNvPr id="11" name="Subtitle 10">
            <a:extLst>
              <a:ext uri="{FF2B5EF4-FFF2-40B4-BE49-F238E27FC236}">
                <a16:creationId xmlns:a16="http://schemas.microsoft.com/office/drawing/2014/main" id="{EF3A7BFE-9123-98C4-791C-9A3FE773CF97}"/>
              </a:ext>
            </a:extLst>
          </p:cNvPr>
          <p:cNvSpPr>
            <a:spLocks noGrp="1"/>
          </p:cNvSpPr>
          <p:nvPr>
            <p:ph type="subTitle" idx="1"/>
          </p:nvPr>
        </p:nvSpPr>
        <p:spPr/>
        <p:txBody>
          <a:bodyPr/>
          <a:lstStyle/>
          <a:p>
            <a:r>
              <a:rPr lang="en-US" dirty="0"/>
              <a:t>GAURAV SETTY</a:t>
            </a:r>
          </a:p>
          <a:p>
            <a:r>
              <a:rPr lang="en-US" dirty="0"/>
              <a:t>SAMIRASIMHA RAJASIMHA</a:t>
            </a:r>
            <a:endParaRPr lang="en-PK" dirty="0"/>
          </a:p>
        </p:txBody>
      </p:sp>
    </p:spTree>
    <p:extLst>
      <p:ext uri="{BB962C8B-B14F-4D97-AF65-F5344CB8AC3E}">
        <p14:creationId xmlns:p14="http://schemas.microsoft.com/office/powerpoint/2010/main" val="286310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1133-2B2D-CB5C-25A3-A6BBC6AC48F6}"/>
              </a:ext>
            </a:extLst>
          </p:cNvPr>
          <p:cNvSpPr>
            <a:spLocks noGrp="1"/>
          </p:cNvSpPr>
          <p:nvPr>
            <p:ph type="title"/>
          </p:nvPr>
        </p:nvSpPr>
        <p:spPr/>
        <p:txBody>
          <a:bodyPr/>
          <a:lstStyle/>
          <a:p>
            <a:r>
              <a:rPr lang="en-US" dirty="0"/>
              <a:t>contribution</a:t>
            </a:r>
            <a:br>
              <a:rPr lang="en-US" dirty="0"/>
            </a:br>
            <a:endParaRPr lang="en-US" dirty="0"/>
          </a:p>
        </p:txBody>
      </p:sp>
      <p:sp>
        <p:nvSpPr>
          <p:cNvPr id="10" name="Footer Placeholder 9">
            <a:extLst>
              <a:ext uri="{FF2B5EF4-FFF2-40B4-BE49-F238E27FC236}">
                <a16:creationId xmlns:a16="http://schemas.microsoft.com/office/drawing/2014/main" id="{15C361D4-2114-E276-681B-0EDACAD8E3D4}"/>
              </a:ext>
            </a:extLst>
          </p:cNvPr>
          <p:cNvSpPr>
            <a:spLocks noGrp="1"/>
          </p:cNvSpPr>
          <p:nvPr>
            <p:ph type="ftr" sz="quarter" idx="11"/>
          </p:nvPr>
        </p:nvSpPr>
        <p:spPr>
          <a:xfrm>
            <a:off x="411480" y="301752"/>
            <a:ext cx="6917788" cy="274320"/>
          </a:xfrm>
        </p:spPr>
        <p:txBody>
          <a:bodyPr/>
          <a:lstStyle/>
          <a:p>
            <a:r>
              <a:rPr lang="en-US" sz="1200" dirty="0"/>
              <a:t>Efficient Public Key Encryption With Outsourced Equality Test for Cloud-Based IoT Environments</a:t>
            </a:r>
            <a:endParaRPr lang="en-PK" dirty="0"/>
          </a:p>
        </p:txBody>
      </p:sp>
      <p:sp>
        <p:nvSpPr>
          <p:cNvPr id="4" name="Text Placeholder 3">
            <a:extLst>
              <a:ext uri="{FF2B5EF4-FFF2-40B4-BE49-F238E27FC236}">
                <a16:creationId xmlns:a16="http://schemas.microsoft.com/office/drawing/2014/main" id="{C86737C8-4322-77C9-4E34-94E5EE136DBC}"/>
              </a:ext>
            </a:extLst>
          </p:cNvPr>
          <p:cNvSpPr>
            <a:spLocks noGrp="1"/>
          </p:cNvSpPr>
          <p:nvPr>
            <p:ph type="body" sz="quarter" idx="15"/>
          </p:nvPr>
        </p:nvSpPr>
        <p:spPr>
          <a:xfrm>
            <a:off x="281353" y="3136889"/>
            <a:ext cx="11282289" cy="3573399"/>
          </a:xfrm>
        </p:spPr>
        <p:txBody>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Lightweight encryption and test algorithms for terminal devices.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Instantiated construction relieves computing burdens for encryption at resource-constrained IoT 	nodes.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Vast majority of computing task in the test process outsourced to clouds without losing data 	confidentiality.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Real-world evaluation.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Instantiated construction from Symmetric </a:t>
            </a:r>
            <a:r>
              <a:rPr lang="en-IN" sz="1800" kern="100" dirty="0" err="1">
                <a:effectLst/>
                <a:latin typeface="Arial" panose="020B0604020202020204" pitchFamily="34" charset="0"/>
                <a:ea typeface="Calibri" panose="020F0502020204030204" pitchFamily="34" charset="0"/>
                <a:cs typeface="Times New Roman" panose="02020603050405020304" pitchFamily="18" charset="0"/>
              </a:rPr>
              <a:t>eXternal</a:t>
            </a:r>
            <a:r>
              <a:rPr lang="en-IN" sz="1800" kern="100" dirty="0">
                <a:effectLst/>
                <a:latin typeface="Arial" panose="020B0604020202020204" pitchFamily="34" charset="0"/>
                <a:ea typeface="Calibri" panose="020F0502020204030204" pitchFamily="34" charset="0"/>
                <a:cs typeface="Times New Roman" panose="02020603050405020304" pitchFamily="18" charset="0"/>
              </a:rPr>
              <a:t> Diffie-Hellmann (SXDH) assumption.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Better test efficiency and small encryption cost compared to related works.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Practical and efficient for cloud-based IoT environments contributions.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F8FC4DAD-8F22-40DC-8133-22BF52217FB8}"/>
              </a:ext>
            </a:extLst>
          </p:cNvPr>
          <p:cNvSpPr>
            <a:spLocks noGrp="1"/>
          </p:cNvSpPr>
          <p:nvPr>
            <p:ph type="sldNum" sz="quarter" idx="12"/>
          </p:nvPr>
        </p:nvSpPr>
        <p:spPr/>
        <p:txBody>
          <a:bodyPr/>
          <a:lstStyle/>
          <a:p>
            <a:fld id="{5BFCF61C-3B18-4C03-8326-CC3B32D710C9}" type="slidenum">
              <a:rPr lang="en-US" smtClean="0"/>
              <a:pPr/>
              <a:t>10</a:t>
            </a:fld>
            <a:endParaRPr lang="en-US"/>
          </a:p>
        </p:txBody>
      </p:sp>
    </p:spTree>
    <p:extLst>
      <p:ext uri="{BB962C8B-B14F-4D97-AF65-F5344CB8AC3E}">
        <p14:creationId xmlns:p14="http://schemas.microsoft.com/office/powerpoint/2010/main" val="341414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10AA-DDBA-D5A2-A34D-69E21671333A}"/>
              </a:ext>
            </a:extLst>
          </p:cNvPr>
          <p:cNvSpPr>
            <a:spLocks noGrp="1"/>
          </p:cNvSpPr>
          <p:nvPr>
            <p:ph type="title"/>
          </p:nvPr>
        </p:nvSpPr>
        <p:spPr>
          <a:xfrm>
            <a:off x="2270526" y="1207008"/>
            <a:ext cx="7498080" cy="704088"/>
          </a:xfrm>
        </p:spPr>
        <p:txBody>
          <a:bodyPr/>
          <a:lstStyle/>
          <a:p>
            <a:r>
              <a:rPr lang="en-US" dirty="0"/>
              <a:t>Re-implementation and enhancement</a:t>
            </a:r>
            <a:endParaRPr lang="en-PK" dirty="0"/>
          </a:p>
        </p:txBody>
      </p:sp>
      <p:sp>
        <p:nvSpPr>
          <p:cNvPr id="12" name="Footer Placeholder 11">
            <a:extLst>
              <a:ext uri="{FF2B5EF4-FFF2-40B4-BE49-F238E27FC236}">
                <a16:creationId xmlns:a16="http://schemas.microsoft.com/office/drawing/2014/main" id="{E9C9137C-4C2A-3985-8399-B6159A8C5A3E}"/>
              </a:ext>
            </a:extLst>
          </p:cNvPr>
          <p:cNvSpPr>
            <a:spLocks noGrp="1"/>
          </p:cNvSpPr>
          <p:nvPr>
            <p:ph type="ftr" sz="quarter" idx="11"/>
          </p:nvPr>
        </p:nvSpPr>
        <p:spPr>
          <a:xfrm>
            <a:off x="411480" y="301752"/>
            <a:ext cx="6739128" cy="274320"/>
          </a:xfrm>
        </p:spPr>
        <p:txBody>
          <a:bodyPr/>
          <a:lstStyle/>
          <a:p>
            <a:r>
              <a:rPr lang="en-US" sz="1200" dirty="0"/>
              <a:t>Efficient Public Key Encryption With Outsourced Equality Test for Cloud-Based IoT Environments</a:t>
            </a:r>
            <a:endParaRPr lang="en-PK" dirty="0"/>
          </a:p>
        </p:txBody>
      </p:sp>
      <p:sp>
        <p:nvSpPr>
          <p:cNvPr id="6" name="Text Placeholder 5">
            <a:extLst>
              <a:ext uri="{FF2B5EF4-FFF2-40B4-BE49-F238E27FC236}">
                <a16:creationId xmlns:a16="http://schemas.microsoft.com/office/drawing/2014/main" id="{BFE1F326-65DA-D1D2-BADE-C228E0696D1C}"/>
              </a:ext>
            </a:extLst>
          </p:cNvPr>
          <p:cNvSpPr>
            <a:spLocks noGrp="1"/>
          </p:cNvSpPr>
          <p:nvPr>
            <p:ph type="body" sz="quarter" idx="15"/>
          </p:nvPr>
        </p:nvSpPr>
        <p:spPr>
          <a:xfrm>
            <a:off x="2020824" y="2866996"/>
            <a:ext cx="9774936" cy="3154680"/>
          </a:xfrm>
        </p:spPr>
        <p:txBody>
          <a:bodyPr/>
          <a:lstStyle/>
          <a:p>
            <a:r>
              <a:rPr lang="en-US" sz="1800" dirty="0"/>
              <a:t>Code refactoring</a:t>
            </a:r>
          </a:p>
          <a:p>
            <a:r>
              <a:rPr lang="en-US" sz="1800" dirty="0"/>
              <a:t>Implemented the code to generate result graphs.</a:t>
            </a:r>
          </a:p>
          <a:p>
            <a:r>
              <a:rPr lang="en-US" sz="1800" dirty="0"/>
              <a:t>Captured Decryption time and </a:t>
            </a:r>
            <a:r>
              <a:rPr lang="en-US" sz="1800" dirty="0" err="1"/>
              <a:t>dTest</a:t>
            </a:r>
            <a:r>
              <a:rPr lang="en-US" sz="1800" dirty="0"/>
              <a:t> time for PKEET and PKEOET methods to better understand the differences.</a:t>
            </a:r>
          </a:p>
        </p:txBody>
      </p:sp>
      <p:sp>
        <p:nvSpPr>
          <p:cNvPr id="13" name="Slide Number Placeholder 12">
            <a:extLst>
              <a:ext uri="{FF2B5EF4-FFF2-40B4-BE49-F238E27FC236}">
                <a16:creationId xmlns:a16="http://schemas.microsoft.com/office/drawing/2014/main" id="{89804E48-D44D-C8A3-0944-D89136753D97}"/>
              </a:ext>
            </a:extLst>
          </p:cNvPr>
          <p:cNvSpPr>
            <a:spLocks noGrp="1"/>
          </p:cNvSpPr>
          <p:nvPr>
            <p:ph type="sldNum" sz="quarter" idx="12"/>
          </p:nvPr>
        </p:nvSpPr>
        <p:spPr/>
        <p:txBody>
          <a:bodyPr/>
          <a:lstStyle/>
          <a:p>
            <a:fld id="{5BFCF61C-3B18-4C03-8326-CC3B32D710C9}" type="slidenum">
              <a:rPr lang="en-US" smtClean="0"/>
              <a:t>11</a:t>
            </a:fld>
            <a:endParaRPr lang="en-US"/>
          </a:p>
        </p:txBody>
      </p:sp>
    </p:spTree>
    <p:extLst>
      <p:ext uri="{BB962C8B-B14F-4D97-AF65-F5344CB8AC3E}">
        <p14:creationId xmlns:p14="http://schemas.microsoft.com/office/powerpoint/2010/main" val="112505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10AA-DDBA-D5A2-A34D-69E21671333A}"/>
              </a:ext>
            </a:extLst>
          </p:cNvPr>
          <p:cNvSpPr>
            <a:spLocks noGrp="1"/>
          </p:cNvSpPr>
          <p:nvPr>
            <p:ph type="title"/>
          </p:nvPr>
        </p:nvSpPr>
        <p:spPr>
          <a:xfrm>
            <a:off x="2270525" y="1207008"/>
            <a:ext cx="9025831" cy="704088"/>
          </a:xfrm>
        </p:spPr>
        <p:txBody>
          <a:bodyPr/>
          <a:lstStyle/>
          <a:p>
            <a:r>
              <a:rPr lang="en-US" dirty="0"/>
              <a:t>Re-implementation and enhancement DEMO</a:t>
            </a:r>
            <a:endParaRPr lang="en-PK" dirty="0"/>
          </a:p>
        </p:txBody>
      </p:sp>
      <p:sp>
        <p:nvSpPr>
          <p:cNvPr id="12" name="Footer Placeholder 11">
            <a:extLst>
              <a:ext uri="{FF2B5EF4-FFF2-40B4-BE49-F238E27FC236}">
                <a16:creationId xmlns:a16="http://schemas.microsoft.com/office/drawing/2014/main" id="{E9C9137C-4C2A-3985-8399-B6159A8C5A3E}"/>
              </a:ext>
            </a:extLst>
          </p:cNvPr>
          <p:cNvSpPr>
            <a:spLocks noGrp="1"/>
          </p:cNvSpPr>
          <p:nvPr>
            <p:ph type="ftr" sz="quarter" idx="11"/>
          </p:nvPr>
        </p:nvSpPr>
        <p:spPr>
          <a:xfrm>
            <a:off x="411480" y="301752"/>
            <a:ext cx="6739128" cy="274320"/>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89804E48-D44D-C8A3-0944-D89136753D97}"/>
              </a:ext>
            </a:extLst>
          </p:cNvPr>
          <p:cNvSpPr>
            <a:spLocks noGrp="1"/>
          </p:cNvSpPr>
          <p:nvPr>
            <p:ph type="sldNum" sz="quarter" idx="12"/>
          </p:nvPr>
        </p:nvSpPr>
        <p:spPr/>
        <p:txBody>
          <a:bodyPr/>
          <a:lstStyle/>
          <a:p>
            <a:fld id="{5BFCF61C-3B18-4C03-8326-CC3B32D710C9}" type="slidenum">
              <a:rPr lang="en-US" smtClean="0"/>
              <a:t>12</a:t>
            </a:fld>
            <a:endParaRPr lang="en-US"/>
          </a:p>
        </p:txBody>
      </p:sp>
      <p:pic>
        <p:nvPicPr>
          <p:cNvPr id="5" name="video1317269034">
            <a:hlinkClick r:id="" action="ppaction://media"/>
            <a:extLst>
              <a:ext uri="{FF2B5EF4-FFF2-40B4-BE49-F238E27FC236}">
                <a16:creationId xmlns:a16="http://schemas.microsoft.com/office/drawing/2014/main" id="{97B18AB7-442A-AFC8-E9B5-786CC508E3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42303" y="3008339"/>
            <a:ext cx="6307393" cy="3547909"/>
          </a:xfrm>
          <a:prstGeom prst="rect">
            <a:avLst/>
          </a:prstGeom>
        </p:spPr>
      </p:pic>
    </p:spTree>
    <p:extLst>
      <p:ext uri="{BB962C8B-B14F-4D97-AF65-F5344CB8AC3E}">
        <p14:creationId xmlns:p14="http://schemas.microsoft.com/office/powerpoint/2010/main" val="25764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85805-79DB-07ED-6BDE-11B8962D463A}"/>
              </a:ext>
            </a:extLst>
          </p:cNvPr>
          <p:cNvSpPr>
            <a:spLocks noGrp="1"/>
          </p:cNvSpPr>
          <p:nvPr>
            <p:ph type="title"/>
          </p:nvPr>
        </p:nvSpPr>
        <p:spPr/>
        <p:txBody>
          <a:bodyPr/>
          <a:lstStyle/>
          <a:p>
            <a:r>
              <a:rPr lang="en-US" sz="5000" dirty="0">
                <a:solidFill>
                  <a:schemeClr val="tx2"/>
                </a:solidFill>
                <a:latin typeface="Arial" panose="020B0604020202020204" pitchFamily="34" charset="0"/>
                <a:cs typeface="Arial" panose="020B0604020202020204" pitchFamily="34" charset="0"/>
              </a:rPr>
              <a:t>Results : Encryption</a:t>
            </a:r>
            <a:br>
              <a:rPr lang="en-US" sz="5000" dirty="0">
                <a:solidFill>
                  <a:schemeClr val="tx2"/>
                </a:solidFill>
                <a:latin typeface="Arial" panose="020B0604020202020204" pitchFamily="34" charset="0"/>
                <a:cs typeface="Arial" panose="020B0604020202020204" pitchFamily="34" charset="0"/>
              </a:rPr>
            </a:br>
            <a:endParaRPr lang="en-US" dirty="0"/>
          </a:p>
        </p:txBody>
      </p:sp>
      <p:sp>
        <p:nvSpPr>
          <p:cNvPr id="2" name="Footer Placeholder 1">
            <a:extLst>
              <a:ext uri="{FF2B5EF4-FFF2-40B4-BE49-F238E27FC236}">
                <a16:creationId xmlns:a16="http://schemas.microsoft.com/office/drawing/2014/main" id="{4CEA3CB1-AF25-EA4C-A297-4DDC6E0EDC1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83E68DE-3756-7E72-3F5A-34338BB312B3}"/>
              </a:ext>
            </a:extLst>
          </p:cNvPr>
          <p:cNvSpPr>
            <a:spLocks noGrp="1"/>
          </p:cNvSpPr>
          <p:nvPr>
            <p:ph type="sldNum" sz="quarter" idx="12"/>
          </p:nvPr>
        </p:nvSpPr>
        <p:spPr/>
        <p:txBody>
          <a:bodyPr/>
          <a:lstStyle/>
          <a:p>
            <a:fld id="{5BFCF61C-3B18-4C03-8326-CC3B32D710C9}" type="slidenum">
              <a:rPr lang="en-US" smtClean="0"/>
              <a:t>13</a:t>
            </a:fld>
            <a:endParaRPr lang="en-US" dirty="0"/>
          </a:p>
        </p:txBody>
      </p:sp>
      <p:pic>
        <p:nvPicPr>
          <p:cNvPr id="26" name="Picture 25">
            <a:extLst>
              <a:ext uri="{FF2B5EF4-FFF2-40B4-BE49-F238E27FC236}">
                <a16:creationId xmlns:a16="http://schemas.microsoft.com/office/drawing/2014/main" id="{A2D61D63-A83D-2C7C-80FF-B6296CBA53C8}"/>
              </a:ext>
            </a:extLst>
          </p:cNvPr>
          <p:cNvPicPr>
            <a:picLocks noChangeAspect="1"/>
          </p:cNvPicPr>
          <p:nvPr/>
        </p:nvPicPr>
        <p:blipFill>
          <a:blip r:embed="rId2"/>
          <a:stretch>
            <a:fillRect/>
          </a:stretch>
        </p:blipFill>
        <p:spPr>
          <a:xfrm>
            <a:off x="3286768" y="2697814"/>
            <a:ext cx="5618463" cy="4090515"/>
          </a:xfrm>
          <a:prstGeom prst="rect">
            <a:avLst/>
          </a:prstGeom>
        </p:spPr>
      </p:pic>
    </p:spTree>
    <p:extLst>
      <p:ext uri="{BB962C8B-B14F-4D97-AF65-F5344CB8AC3E}">
        <p14:creationId xmlns:p14="http://schemas.microsoft.com/office/powerpoint/2010/main" val="47661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85805-79DB-07ED-6BDE-11B8962D463A}"/>
              </a:ext>
            </a:extLst>
          </p:cNvPr>
          <p:cNvSpPr>
            <a:spLocks noGrp="1"/>
          </p:cNvSpPr>
          <p:nvPr>
            <p:ph type="title"/>
          </p:nvPr>
        </p:nvSpPr>
        <p:spPr/>
        <p:txBody>
          <a:bodyPr/>
          <a:lstStyle/>
          <a:p>
            <a:r>
              <a:rPr lang="en-US" sz="5000" dirty="0">
                <a:solidFill>
                  <a:schemeClr val="tx2"/>
                </a:solidFill>
                <a:latin typeface="Arial" panose="020B0604020202020204" pitchFamily="34" charset="0"/>
                <a:cs typeface="Arial" panose="020B0604020202020204" pitchFamily="34" charset="0"/>
              </a:rPr>
              <a:t>Results : Decryption</a:t>
            </a:r>
            <a:br>
              <a:rPr lang="en-US" sz="5000" dirty="0">
                <a:solidFill>
                  <a:schemeClr val="tx2"/>
                </a:solidFill>
                <a:latin typeface="Arial" panose="020B0604020202020204" pitchFamily="34" charset="0"/>
                <a:cs typeface="Arial" panose="020B0604020202020204" pitchFamily="34" charset="0"/>
              </a:rPr>
            </a:br>
            <a:endParaRPr lang="en-US" dirty="0"/>
          </a:p>
        </p:txBody>
      </p:sp>
      <p:sp>
        <p:nvSpPr>
          <p:cNvPr id="2" name="Footer Placeholder 1">
            <a:extLst>
              <a:ext uri="{FF2B5EF4-FFF2-40B4-BE49-F238E27FC236}">
                <a16:creationId xmlns:a16="http://schemas.microsoft.com/office/drawing/2014/main" id="{4CEA3CB1-AF25-EA4C-A297-4DDC6E0EDC1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83E68DE-3756-7E72-3F5A-34338BB312B3}"/>
              </a:ext>
            </a:extLst>
          </p:cNvPr>
          <p:cNvSpPr>
            <a:spLocks noGrp="1"/>
          </p:cNvSpPr>
          <p:nvPr>
            <p:ph type="sldNum" sz="quarter" idx="12"/>
          </p:nvPr>
        </p:nvSpPr>
        <p:spPr/>
        <p:txBody>
          <a:bodyPr/>
          <a:lstStyle/>
          <a:p>
            <a:fld id="{5BFCF61C-3B18-4C03-8326-CC3B32D710C9}" type="slidenum">
              <a:rPr lang="en-US" smtClean="0"/>
              <a:t>14</a:t>
            </a:fld>
            <a:endParaRPr lang="en-US" dirty="0"/>
          </a:p>
        </p:txBody>
      </p:sp>
      <p:pic>
        <p:nvPicPr>
          <p:cNvPr id="6" name="Picture 5">
            <a:extLst>
              <a:ext uri="{FF2B5EF4-FFF2-40B4-BE49-F238E27FC236}">
                <a16:creationId xmlns:a16="http://schemas.microsoft.com/office/drawing/2014/main" id="{804A3049-5A8A-1DE8-E93D-BACC7C7A4FE0}"/>
              </a:ext>
            </a:extLst>
          </p:cNvPr>
          <p:cNvPicPr>
            <a:picLocks noChangeAspect="1"/>
          </p:cNvPicPr>
          <p:nvPr/>
        </p:nvPicPr>
        <p:blipFill>
          <a:blip r:embed="rId2"/>
          <a:stretch>
            <a:fillRect/>
          </a:stretch>
        </p:blipFill>
        <p:spPr>
          <a:xfrm>
            <a:off x="3505956" y="2729607"/>
            <a:ext cx="5180087" cy="3922531"/>
          </a:xfrm>
          <a:prstGeom prst="rect">
            <a:avLst/>
          </a:prstGeom>
        </p:spPr>
      </p:pic>
    </p:spTree>
    <p:extLst>
      <p:ext uri="{BB962C8B-B14F-4D97-AF65-F5344CB8AC3E}">
        <p14:creationId xmlns:p14="http://schemas.microsoft.com/office/powerpoint/2010/main" val="106139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85805-79DB-07ED-6BDE-11B8962D463A}"/>
              </a:ext>
            </a:extLst>
          </p:cNvPr>
          <p:cNvSpPr>
            <a:spLocks noGrp="1"/>
          </p:cNvSpPr>
          <p:nvPr>
            <p:ph type="title"/>
          </p:nvPr>
        </p:nvSpPr>
        <p:spPr/>
        <p:txBody>
          <a:bodyPr/>
          <a:lstStyle/>
          <a:p>
            <a:r>
              <a:rPr lang="en-US" sz="5000" dirty="0">
                <a:solidFill>
                  <a:schemeClr val="tx2"/>
                </a:solidFill>
                <a:latin typeface="Arial" panose="020B0604020202020204" pitchFamily="34" charset="0"/>
                <a:cs typeface="Arial" panose="020B0604020202020204" pitchFamily="34" charset="0"/>
              </a:rPr>
              <a:t>Results : Total Test</a:t>
            </a:r>
            <a:br>
              <a:rPr lang="en-US" sz="5000" dirty="0">
                <a:solidFill>
                  <a:schemeClr val="tx2"/>
                </a:solidFill>
                <a:latin typeface="Arial" panose="020B0604020202020204" pitchFamily="34" charset="0"/>
                <a:cs typeface="Arial" panose="020B0604020202020204" pitchFamily="34" charset="0"/>
              </a:rPr>
            </a:br>
            <a:endParaRPr lang="en-US" dirty="0"/>
          </a:p>
        </p:txBody>
      </p:sp>
      <p:sp>
        <p:nvSpPr>
          <p:cNvPr id="2" name="Footer Placeholder 1">
            <a:extLst>
              <a:ext uri="{FF2B5EF4-FFF2-40B4-BE49-F238E27FC236}">
                <a16:creationId xmlns:a16="http://schemas.microsoft.com/office/drawing/2014/main" id="{4CEA3CB1-AF25-EA4C-A297-4DDC6E0EDC1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83E68DE-3756-7E72-3F5A-34338BB312B3}"/>
              </a:ext>
            </a:extLst>
          </p:cNvPr>
          <p:cNvSpPr>
            <a:spLocks noGrp="1"/>
          </p:cNvSpPr>
          <p:nvPr>
            <p:ph type="sldNum" sz="quarter" idx="12"/>
          </p:nvPr>
        </p:nvSpPr>
        <p:spPr/>
        <p:txBody>
          <a:bodyPr/>
          <a:lstStyle/>
          <a:p>
            <a:fld id="{5BFCF61C-3B18-4C03-8326-CC3B32D710C9}" type="slidenum">
              <a:rPr lang="en-US" smtClean="0"/>
              <a:t>15</a:t>
            </a:fld>
            <a:endParaRPr lang="en-US" dirty="0"/>
          </a:p>
        </p:txBody>
      </p:sp>
      <p:pic>
        <p:nvPicPr>
          <p:cNvPr id="6" name="Picture 5">
            <a:extLst>
              <a:ext uri="{FF2B5EF4-FFF2-40B4-BE49-F238E27FC236}">
                <a16:creationId xmlns:a16="http://schemas.microsoft.com/office/drawing/2014/main" id="{17995395-7465-A865-5031-DAFBD94CAF97}"/>
              </a:ext>
            </a:extLst>
          </p:cNvPr>
          <p:cNvPicPr>
            <a:picLocks noChangeAspect="1"/>
          </p:cNvPicPr>
          <p:nvPr/>
        </p:nvPicPr>
        <p:blipFill>
          <a:blip r:embed="rId2"/>
          <a:stretch>
            <a:fillRect/>
          </a:stretch>
        </p:blipFill>
        <p:spPr>
          <a:xfrm>
            <a:off x="3271431" y="2729274"/>
            <a:ext cx="5649138" cy="3923197"/>
          </a:xfrm>
          <a:prstGeom prst="rect">
            <a:avLst/>
          </a:prstGeom>
        </p:spPr>
      </p:pic>
    </p:spTree>
    <p:extLst>
      <p:ext uri="{BB962C8B-B14F-4D97-AF65-F5344CB8AC3E}">
        <p14:creationId xmlns:p14="http://schemas.microsoft.com/office/powerpoint/2010/main" val="30917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85805-79DB-07ED-6BDE-11B8962D463A}"/>
              </a:ext>
            </a:extLst>
          </p:cNvPr>
          <p:cNvSpPr>
            <a:spLocks noGrp="1"/>
          </p:cNvSpPr>
          <p:nvPr>
            <p:ph type="title"/>
          </p:nvPr>
        </p:nvSpPr>
        <p:spPr/>
        <p:txBody>
          <a:bodyPr/>
          <a:lstStyle/>
          <a:p>
            <a:r>
              <a:rPr lang="en-US" sz="5000" dirty="0">
                <a:solidFill>
                  <a:schemeClr val="tx2"/>
                </a:solidFill>
                <a:latin typeface="Arial" panose="020B0604020202020204" pitchFamily="34" charset="0"/>
                <a:cs typeface="Arial" panose="020B0604020202020204" pitchFamily="34" charset="0"/>
              </a:rPr>
              <a:t>Results : PKEOET TESTs</a:t>
            </a:r>
            <a:br>
              <a:rPr lang="en-US" sz="5000" dirty="0">
                <a:solidFill>
                  <a:schemeClr val="tx2"/>
                </a:solidFill>
                <a:latin typeface="Arial" panose="020B0604020202020204" pitchFamily="34" charset="0"/>
                <a:cs typeface="Arial" panose="020B0604020202020204" pitchFamily="34" charset="0"/>
              </a:rPr>
            </a:br>
            <a:endParaRPr lang="en-US" dirty="0"/>
          </a:p>
        </p:txBody>
      </p:sp>
      <p:sp>
        <p:nvSpPr>
          <p:cNvPr id="2" name="Footer Placeholder 1">
            <a:extLst>
              <a:ext uri="{FF2B5EF4-FFF2-40B4-BE49-F238E27FC236}">
                <a16:creationId xmlns:a16="http://schemas.microsoft.com/office/drawing/2014/main" id="{4CEA3CB1-AF25-EA4C-A297-4DDC6E0EDC1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83E68DE-3756-7E72-3F5A-34338BB312B3}"/>
              </a:ext>
            </a:extLst>
          </p:cNvPr>
          <p:cNvSpPr>
            <a:spLocks noGrp="1"/>
          </p:cNvSpPr>
          <p:nvPr>
            <p:ph type="sldNum" sz="quarter" idx="12"/>
          </p:nvPr>
        </p:nvSpPr>
        <p:spPr/>
        <p:txBody>
          <a:bodyPr/>
          <a:lstStyle/>
          <a:p>
            <a:fld id="{5BFCF61C-3B18-4C03-8326-CC3B32D710C9}" type="slidenum">
              <a:rPr lang="en-US" smtClean="0"/>
              <a:t>16</a:t>
            </a:fld>
            <a:endParaRPr lang="en-US" dirty="0"/>
          </a:p>
        </p:txBody>
      </p:sp>
      <p:pic>
        <p:nvPicPr>
          <p:cNvPr id="6" name="Picture 5">
            <a:extLst>
              <a:ext uri="{FF2B5EF4-FFF2-40B4-BE49-F238E27FC236}">
                <a16:creationId xmlns:a16="http://schemas.microsoft.com/office/drawing/2014/main" id="{15536292-263B-6EA6-4AE9-418441FCDCA9}"/>
              </a:ext>
            </a:extLst>
          </p:cNvPr>
          <p:cNvPicPr>
            <a:picLocks noChangeAspect="1"/>
          </p:cNvPicPr>
          <p:nvPr/>
        </p:nvPicPr>
        <p:blipFill>
          <a:blip r:embed="rId2"/>
          <a:stretch>
            <a:fillRect/>
          </a:stretch>
        </p:blipFill>
        <p:spPr>
          <a:xfrm>
            <a:off x="3302852" y="2656769"/>
            <a:ext cx="5473011" cy="4068208"/>
          </a:xfrm>
          <a:prstGeom prst="rect">
            <a:avLst/>
          </a:prstGeom>
        </p:spPr>
      </p:pic>
    </p:spTree>
    <p:extLst>
      <p:ext uri="{BB962C8B-B14F-4D97-AF65-F5344CB8AC3E}">
        <p14:creationId xmlns:p14="http://schemas.microsoft.com/office/powerpoint/2010/main" val="138571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5C01-2837-2D71-254F-BAEEC669F389}"/>
              </a:ext>
            </a:extLst>
          </p:cNvPr>
          <p:cNvSpPr>
            <a:spLocks noGrp="1"/>
          </p:cNvSpPr>
          <p:nvPr>
            <p:ph type="title"/>
          </p:nvPr>
        </p:nvSpPr>
        <p:spPr/>
        <p:txBody>
          <a:bodyPr/>
          <a:lstStyle/>
          <a:p>
            <a:r>
              <a:rPr lang="en-US" dirty="0"/>
              <a:t>Learning outcomes</a:t>
            </a:r>
          </a:p>
        </p:txBody>
      </p:sp>
      <p:sp>
        <p:nvSpPr>
          <p:cNvPr id="12" name="Footer Placeholder 11">
            <a:extLst>
              <a:ext uri="{FF2B5EF4-FFF2-40B4-BE49-F238E27FC236}">
                <a16:creationId xmlns:a16="http://schemas.microsoft.com/office/drawing/2014/main" id="{CEED6286-6851-6DDB-6D9B-9B02A607B361}"/>
              </a:ext>
            </a:extLst>
          </p:cNvPr>
          <p:cNvSpPr>
            <a:spLocks noGrp="1"/>
          </p:cNvSpPr>
          <p:nvPr>
            <p:ph type="ftr" sz="quarter" idx="11"/>
          </p:nvPr>
        </p:nvSpPr>
        <p:spPr/>
        <p:txBody>
          <a:bodyPr/>
          <a:lstStyle/>
          <a:p>
            <a:r>
              <a:rPr lang="en-US"/>
              <a:t>Presentation title</a:t>
            </a:r>
          </a:p>
        </p:txBody>
      </p:sp>
      <p:sp>
        <p:nvSpPr>
          <p:cNvPr id="13" name="Slide Number Placeholder 12">
            <a:extLst>
              <a:ext uri="{FF2B5EF4-FFF2-40B4-BE49-F238E27FC236}">
                <a16:creationId xmlns:a16="http://schemas.microsoft.com/office/drawing/2014/main" id="{A783BE29-9226-E728-BAD0-B02DEADFB9C6}"/>
              </a:ext>
            </a:extLst>
          </p:cNvPr>
          <p:cNvSpPr>
            <a:spLocks noGrp="1"/>
          </p:cNvSpPr>
          <p:nvPr>
            <p:ph type="sldNum" sz="quarter" idx="12"/>
          </p:nvPr>
        </p:nvSpPr>
        <p:spPr/>
        <p:txBody>
          <a:bodyPr/>
          <a:lstStyle/>
          <a:p>
            <a:fld id="{5BFCF61C-3B18-4C03-8326-CC3B32D710C9}" type="slidenum">
              <a:rPr lang="en-US" smtClean="0"/>
              <a:pPr/>
              <a:t>17</a:t>
            </a:fld>
            <a:endParaRPr lang="en-US"/>
          </a:p>
        </p:txBody>
      </p:sp>
      <p:sp>
        <p:nvSpPr>
          <p:cNvPr id="5" name="Text Placeholder 4">
            <a:extLst>
              <a:ext uri="{FF2B5EF4-FFF2-40B4-BE49-F238E27FC236}">
                <a16:creationId xmlns:a16="http://schemas.microsoft.com/office/drawing/2014/main" id="{43DF41ED-5729-1B31-0C04-21385523D7E1}"/>
              </a:ext>
            </a:extLst>
          </p:cNvPr>
          <p:cNvSpPr>
            <a:spLocks noGrp="1"/>
          </p:cNvSpPr>
          <p:nvPr>
            <p:ph type="body" sz="quarter" idx="15"/>
          </p:nvPr>
        </p:nvSpPr>
        <p:spPr>
          <a:xfrm>
            <a:off x="411480" y="2921812"/>
            <a:ext cx="5111496" cy="3014754"/>
          </a:xfrm>
        </p:spPr>
        <p:txBody>
          <a:bodyPr/>
          <a:lstStyle/>
          <a:p>
            <a:r>
              <a:rPr lang="en-US" sz="1800" dirty="0"/>
              <a:t>Concepts of Public Key Encryption</a:t>
            </a:r>
          </a:p>
          <a:p>
            <a:r>
              <a:rPr lang="en-US" sz="1800" dirty="0"/>
              <a:t>PKEET and PKEOET methods</a:t>
            </a:r>
          </a:p>
          <a:p>
            <a:r>
              <a:rPr lang="en-US" sz="1800" dirty="0"/>
              <a:t>OMRA attacks</a:t>
            </a:r>
          </a:p>
          <a:p>
            <a:r>
              <a:rPr lang="en-US" sz="1800" dirty="0"/>
              <a:t>Limitations of PKEET</a:t>
            </a:r>
          </a:p>
          <a:p>
            <a:r>
              <a:rPr lang="en-US" sz="1800" dirty="0"/>
              <a:t>Advantages of PKEOET over PKEET</a:t>
            </a:r>
          </a:p>
          <a:p>
            <a:r>
              <a:rPr lang="en-US" sz="1800" dirty="0"/>
              <a:t>Cryptography libraries(PBC)</a:t>
            </a:r>
          </a:p>
          <a:p>
            <a:endParaRPr lang="en-US" sz="1800" dirty="0"/>
          </a:p>
        </p:txBody>
      </p:sp>
    </p:spTree>
    <p:extLst>
      <p:ext uri="{BB962C8B-B14F-4D97-AF65-F5344CB8AC3E}">
        <p14:creationId xmlns:p14="http://schemas.microsoft.com/office/powerpoint/2010/main" val="327464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4AE1-C6FD-2EFB-79A7-7C9A6C853EF8}"/>
              </a:ext>
            </a:extLst>
          </p:cNvPr>
          <p:cNvSpPr>
            <a:spLocks noGrp="1"/>
          </p:cNvSpPr>
          <p:nvPr>
            <p:ph type="title"/>
          </p:nvPr>
        </p:nvSpPr>
        <p:spPr>
          <a:xfrm>
            <a:off x="2805801" y="2917639"/>
            <a:ext cx="7182260" cy="1702816"/>
          </a:xfrm>
        </p:spPr>
        <p:txBody>
          <a:bodyPr/>
          <a:lstStyle/>
          <a:p>
            <a:r>
              <a:rPr lang="en-US" dirty="0"/>
              <a:t>Thank You</a:t>
            </a:r>
          </a:p>
        </p:txBody>
      </p:sp>
    </p:spTree>
    <p:extLst>
      <p:ext uri="{BB962C8B-B14F-4D97-AF65-F5344CB8AC3E}">
        <p14:creationId xmlns:p14="http://schemas.microsoft.com/office/powerpoint/2010/main" val="226236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103A-7E0F-A503-491C-874CA2A16BC0}"/>
              </a:ext>
            </a:extLst>
          </p:cNvPr>
          <p:cNvSpPr>
            <a:spLocks noGrp="1"/>
          </p:cNvSpPr>
          <p:nvPr>
            <p:ph type="title"/>
          </p:nvPr>
        </p:nvSpPr>
        <p:spPr>
          <a:xfrm>
            <a:off x="827649" y="576072"/>
            <a:ext cx="10536701" cy="858129"/>
          </a:xfrm>
        </p:spPr>
        <p:txBody>
          <a:bodyPr/>
          <a:lstStyle/>
          <a:p>
            <a:r>
              <a:rPr lang="en-US" sz="2800" dirty="0"/>
              <a:t>Efficient Public Key Encryption With Outsourced</a:t>
            </a:r>
            <a:br>
              <a:rPr lang="en-US" sz="2800" dirty="0"/>
            </a:br>
            <a:r>
              <a:rPr lang="en-US" sz="2800" dirty="0"/>
              <a:t>Equality Test for Cloud-Based IoT Environments</a:t>
            </a:r>
          </a:p>
        </p:txBody>
      </p:sp>
      <p:sp>
        <p:nvSpPr>
          <p:cNvPr id="4" name="Slide Number Placeholder 3">
            <a:extLst>
              <a:ext uri="{FF2B5EF4-FFF2-40B4-BE49-F238E27FC236}">
                <a16:creationId xmlns:a16="http://schemas.microsoft.com/office/drawing/2014/main" id="{C0B85CC1-CC9E-26A5-C05A-E64ABEDD931D}"/>
              </a:ext>
            </a:extLst>
          </p:cNvPr>
          <p:cNvSpPr>
            <a:spLocks noGrp="1"/>
          </p:cNvSpPr>
          <p:nvPr>
            <p:ph type="sldNum" sz="quarter" idx="12"/>
          </p:nvPr>
        </p:nvSpPr>
        <p:spPr/>
        <p:txBody>
          <a:bodyPr/>
          <a:lstStyle/>
          <a:p>
            <a:fld id="{5BFCF61C-3B18-4C03-8326-CC3B32D710C9}" type="slidenum">
              <a:rPr lang="en-US" smtClean="0"/>
              <a:pPr/>
              <a:t>2</a:t>
            </a:fld>
            <a:endParaRPr lang="en-US"/>
          </a:p>
        </p:txBody>
      </p:sp>
      <p:sp>
        <p:nvSpPr>
          <p:cNvPr id="5" name="Content Placeholder 4">
            <a:extLst>
              <a:ext uri="{FF2B5EF4-FFF2-40B4-BE49-F238E27FC236}">
                <a16:creationId xmlns:a16="http://schemas.microsoft.com/office/drawing/2014/main" id="{DA7A49E4-DCE3-62DE-B6D1-539EBFFFE689}"/>
              </a:ext>
            </a:extLst>
          </p:cNvPr>
          <p:cNvSpPr>
            <a:spLocks noGrp="1"/>
          </p:cNvSpPr>
          <p:nvPr>
            <p:ph idx="1"/>
          </p:nvPr>
        </p:nvSpPr>
        <p:spPr/>
        <p:txBody>
          <a:bodyPr/>
          <a:lstStyle/>
          <a:p>
            <a:pPr marL="342900" indent="-342900" algn="l">
              <a:buFont typeface="Arial" panose="020B0604020202020204" pitchFamily="34" charset="0"/>
              <a:buChar char="•"/>
            </a:pPr>
            <a:r>
              <a:rPr lang="en-US" b="1" i="0" dirty="0">
                <a:solidFill>
                  <a:srgbClr val="202122"/>
                </a:solidFill>
                <a:effectLst/>
                <a:latin typeface="Lato" panose="020F0502020204030203" pitchFamily="34" charset="0"/>
              </a:rPr>
              <a:t>Background and Research problem</a:t>
            </a:r>
          </a:p>
          <a:p>
            <a:pPr marL="342900" indent="-342900" algn="l">
              <a:buFont typeface="Arial" panose="020B0604020202020204" pitchFamily="34" charset="0"/>
              <a:buChar char="•"/>
            </a:pPr>
            <a:r>
              <a:rPr lang="en-US" b="1" i="0" dirty="0">
                <a:solidFill>
                  <a:srgbClr val="202122"/>
                </a:solidFill>
                <a:effectLst/>
                <a:latin typeface="Lato" panose="020F0502020204030203" pitchFamily="34" charset="0"/>
              </a:rPr>
              <a:t>Approach and Contributions</a:t>
            </a:r>
          </a:p>
          <a:p>
            <a:pPr marL="342900" indent="-342900" algn="l">
              <a:buFont typeface="Arial" panose="020B0604020202020204" pitchFamily="34" charset="0"/>
              <a:buChar char="•"/>
            </a:pPr>
            <a:r>
              <a:rPr lang="en-US" b="1" i="0" dirty="0">
                <a:solidFill>
                  <a:srgbClr val="202122"/>
                </a:solidFill>
                <a:effectLst/>
                <a:latin typeface="Lato" panose="020F0502020204030203" pitchFamily="34" charset="0"/>
              </a:rPr>
              <a:t>Re-implementation of the work</a:t>
            </a:r>
          </a:p>
          <a:p>
            <a:pPr marL="342900" indent="-342900" algn="l">
              <a:buFont typeface="Arial" panose="020B0604020202020204" pitchFamily="34" charset="0"/>
              <a:buChar char="•"/>
            </a:pPr>
            <a:r>
              <a:rPr lang="en-US" b="1" i="0" dirty="0">
                <a:solidFill>
                  <a:srgbClr val="202122"/>
                </a:solidFill>
                <a:effectLst/>
                <a:latin typeface="Lato" panose="020F0502020204030203" pitchFamily="34" charset="0"/>
              </a:rPr>
              <a:t>Enhancement</a:t>
            </a:r>
          </a:p>
          <a:p>
            <a:pPr marL="342900" indent="-342900" algn="l">
              <a:buFont typeface="Arial" panose="020B0604020202020204" pitchFamily="34" charset="0"/>
              <a:buChar char="•"/>
            </a:pPr>
            <a:r>
              <a:rPr lang="en-US" b="1" i="0" dirty="0">
                <a:solidFill>
                  <a:srgbClr val="202122"/>
                </a:solidFill>
                <a:effectLst/>
                <a:latin typeface="Lato" panose="020F0502020204030203" pitchFamily="34" charset="0"/>
              </a:rPr>
              <a:t>Learning Outcomes</a:t>
            </a:r>
          </a:p>
          <a:p>
            <a:endParaRPr lang="en-US" dirty="0"/>
          </a:p>
          <a:p>
            <a:endParaRPr lang="en-US" dirty="0"/>
          </a:p>
        </p:txBody>
      </p:sp>
    </p:spTree>
    <p:extLst>
      <p:ext uri="{BB962C8B-B14F-4D97-AF65-F5344CB8AC3E}">
        <p14:creationId xmlns:p14="http://schemas.microsoft.com/office/powerpoint/2010/main" val="355179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E3D-CB39-03D2-545F-5283024761BD}"/>
              </a:ext>
            </a:extLst>
          </p:cNvPr>
          <p:cNvSpPr>
            <a:spLocks noGrp="1"/>
          </p:cNvSpPr>
          <p:nvPr>
            <p:ph type="title"/>
          </p:nvPr>
        </p:nvSpPr>
        <p:spPr/>
        <p:txBody>
          <a:bodyPr/>
          <a:lstStyle/>
          <a:p>
            <a:r>
              <a:rPr lang="en-US" sz="4000" dirty="0"/>
              <a:t>BACKGROUND</a:t>
            </a:r>
          </a:p>
        </p:txBody>
      </p:sp>
      <p:sp>
        <p:nvSpPr>
          <p:cNvPr id="12" name="Footer Placeholder 11">
            <a:extLst>
              <a:ext uri="{FF2B5EF4-FFF2-40B4-BE49-F238E27FC236}">
                <a16:creationId xmlns:a16="http://schemas.microsoft.com/office/drawing/2014/main" id="{119D6C7A-A7F7-E063-9A09-611D1FB1DBE6}"/>
              </a:ext>
            </a:extLst>
          </p:cNvPr>
          <p:cNvSpPr>
            <a:spLocks noGrp="1"/>
          </p:cNvSpPr>
          <p:nvPr>
            <p:ph type="ftr" sz="quarter" idx="11"/>
          </p:nvPr>
        </p:nvSpPr>
        <p:spPr>
          <a:xfrm>
            <a:off x="228599" y="255281"/>
            <a:ext cx="9056077" cy="274320"/>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941D71DF-7225-6C66-9D2B-FAACEFF20849}"/>
              </a:ext>
            </a:extLst>
          </p:cNvPr>
          <p:cNvSpPr>
            <a:spLocks noGrp="1"/>
          </p:cNvSpPr>
          <p:nvPr>
            <p:ph type="sldNum" sz="quarter" idx="12"/>
          </p:nvPr>
        </p:nvSpPr>
        <p:spPr>
          <a:xfrm>
            <a:off x="10122408" y="255281"/>
            <a:ext cx="1673352" cy="274320"/>
          </a:xfrm>
        </p:spPr>
        <p:txBody>
          <a:bodyPr/>
          <a:lstStyle/>
          <a:p>
            <a:fld id="{5BFCF61C-3B18-4C03-8326-CC3B32D710C9}" type="slidenum">
              <a:rPr lang="en-US" smtClean="0"/>
              <a:pPr/>
              <a:t>3</a:t>
            </a:fld>
            <a:endParaRPr lang="en-US" dirty="0"/>
          </a:p>
        </p:txBody>
      </p:sp>
      <p:sp>
        <p:nvSpPr>
          <p:cNvPr id="8" name="Text Placeholder 7">
            <a:extLst>
              <a:ext uri="{FF2B5EF4-FFF2-40B4-BE49-F238E27FC236}">
                <a16:creationId xmlns:a16="http://schemas.microsoft.com/office/drawing/2014/main" id="{27187475-F75E-BC14-A36F-524746D423A6}"/>
              </a:ext>
            </a:extLst>
          </p:cNvPr>
          <p:cNvSpPr>
            <a:spLocks noGrp="1"/>
          </p:cNvSpPr>
          <p:nvPr>
            <p:ph type="body" sz="quarter" idx="15"/>
          </p:nvPr>
        </p:nvSpPr>
        <p:spPr>
          <a:xfrm>
            <a:off x="365760" y="2681253"/>
            <a:ext cx="11430000" cy="3339719"/>
          </a:xfrm>
        </p:spPr>
        <p:txBody>
          <a:bodyPr/>
          <a:lstStyle/>
          <a:p>
            <a:r>
              <a:rPr lang="en-US" b="0" i="0" dirty="0">
                <a:effectLst/>
                <a:latin typeface="Söhne"/>
              </a:rPr>
              <a:t>The development of wireless sensor networks, telecommunications, and informatics has led to the realization of pervasive intelligence, which envisions the future Internet of Things (IoT) with thousands or millions of intelligent devices or "things" becoming a norm in our interconnected world.</a:t>
            </a:r>
          </a:p>
          <a:p>
            <a:r>
              <a:rPr lang="en-US" b="0" i="0" dirty="0">
                <a:effectLst/>
                <a:latin typeface="Söhne"/>
              </a:rPr>
              <a:t>Cloud computing technologies provide an affordable and real-time computing and storage capability, making cloud-based IoT systems a promising architecture in modern society.</a:t>
            </a:r>
          </a:p>
          <a:p>
            <a:r>
              <a:rPr lang="en-US" b="0" i="0" dirty="0">
                <a:effectLst/>
                <a:latin typeface="Söhne"/>
              </a:rPr>
              <a:t>Cloud-based IoT systems bring a number of security challenges, especially with searching on encrypted data, which is challenging given today's technology. To overcome these challenges, searchable encryption has emerged as one of the important research fields.</a:t>
            </a:r>
          </a:p>
          <a:p>
            <a:endParaRPr lang="en-US" b="0" i="0" dirty="0">
              <a:effectLst/>
              <a:latin typeface="Söhne"/>
            </a:endParaRPr>
          </a:p>
          <a:p>
            <a:endParaRPr lang="en-IN" dirty="0"/>
          </a:p>
        </p:txBody>
      </p:sp>
    </p:spTree>
    <p:extLst>
      <p:ext uri="{BB962C8B-B14F-4D97-AF65-F5344CB8AC3E}">
        <p14:creationId xmlns:p14="http://schemas.microsoft.com/office/powerpoint/2010/main" val="397919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E3D-CB39-03D2-545F-5283024761BD}"/>
              </a:ext>
            </a:extLst>
          </p:cNvPr>
          <p:cNvSpPr>
            <a:spLocks noGrp="1"/>
          </p:cNvSpPr>
          <p:nvPr>
            <p:ph type="title"/>
          </p:nvPr>
        </p:nvSpPr>
        <p:spPr/>
        <p:txBody>
          <a:bodyPr/>
          <a:lstStyle/>
          <a:p>
            <a:r>
              <a:rPr lang="en-US" sz="4000" dirty="0"/>
              <a:t>BACKGROUND</a:t>
            </a:r>
          </a:p>
        </p:txBody>
      </p:sp>
      <p:sp>
        <p:nvSpPr>
          <p:cNvPr id="12" name="Footer Placeholder 11">
            <a:extLst>
              <a:ext uri="{FF2B5EF4-FFF2-40B4-BE49-F238E27FC236}">
                <a16:creationId xmlns:a16="http://schemas.microsoft.com/office/drawing/2014/main" id="{119D6C7A-A7F7-E063-9A09-611D1FB1DBE6}"/>
              </a:ext>
            </a:extLst>
          </p:cNvPr>
          <p:cNvSpPr>
            <a:spLocks noGrp="1"/>
          </p:cNvSpPr>
          <p:nvPr>
            <p:ph type="ftr" sz="quarter" idx="11"/>
          </p:nvPr>
        </p:nvSpPr>
        <p:spPr>
          <a:xfrm>
            <a:off x="228599" y="255281"/>
            <a:ext cx="9056077" cy="274320"/>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941D71DF-7225-6C66-9D2B-FAACEFF20849}"/>
              </a:ext>
            </a:extLst>
          </p:cNvPr>
          <p:cNvSpPr>
            <a:spLocks noGrp="1"/>
          </p:cNvSpPr>
          <p:nvPr>
            <p:ph type="sldNum" sz="quarter" idx="12"/>
          </p:nvPr>
        </p:nvSpPr>
        <p:spPr>
          <a:xfrm>
            <a:off x="10122408" y="255281"/>
            <a:ext cx="1673352" cy="274320"/>
          </a:xfrm>
        </p:spPr>
        <p:txBody>
          <a:bodyPr/>
          <a:lstStyle/>
          <a:p>
            <a:fld id="{5BFCF61C-3B18-4C03-8326-CC3B32D710C9}" type="slidenum">
              <a:rPr lang="en-US" smtClean="0"/>
              <a:pPr/>
              <a:t>4</a:t>
            </a:fld>
            <a:endParaRPr lang="en-US" dirty="0"/>
          </a:p>
        </p:txBody>
      </p:sp>
      <p:sp>
        <p:nvSpPr>
          <p:cNvPr id="8" name="Text Placeholder 7">
            <a:extLst>
              <a:ext uri="{FF2B5EF4-FFF2-40B4-BE49-F238E27FC236}">
                <a16:creationId xmlns:a16="http://schemas.microsoft.com/office/drawing/2014/main" id="{27187475-F75E-BC14-A36F-524746D423A6}"/>
              </a:ext>
            </a:extLst>
          </p:cNvPr>
          <p:cNvSpPr>
            <a:spLocks noGrp="1"/>
          </p:cNvSpPr>
          <p:nvPr>
            <p:ph type="body" sz="quarter" idx="15"/>
          </p:nvPr>
        </p:nvSpPr>
        <p:spPr>
          <a:xfrm>
            <a:off x="365760" y="2681253"/>
            <a:ext cx="11430000" cy="3339719"/>
          </a:xfrm>
        </p:spPr>
        <p:txBody>
          <a:bodyPr/>
          <a:lstStyle/>
          <a:p>
            <a:r>
              <a:rPr lang="en-US" b="0" i="0" dirty="0">
                <a:effectLst/>
                <a:latin typeface="Söhne"/>
              </a:rPr>
              <a:t>Public Key Encryption with Equality Test (PKEET) is introduced to protect the data security while providing privacy-preserving equality search mechanism on encrypted data.</a:t>
            </a:r>
          </a:p>
          <a:p>
            <a:r>
              <a:rPr lang="en-US" b="0" i="0" dirty="0">
                <a:effectLst/>
                <a:latin typeface="Söhne"/>
              </a:rPr>
              <a:t>PKEET has been widely studied and applied in many practical applications, such as intelligent encrypted email monitoring, encrypted database partition, IoT data protecting, and more.</a:t>
            </a:r>
          </a:p>
          <a:p>
            <a:r>
              <a:rPr lang="en-US" b="0" i="0" dirty="0">
                <a:effectLst/>
                <a:latin typeface="Söhne"/>
              </a:rPr>
              <a:t>PKEET schemes are facing challenges in scenarios where an untrustworthy cloud server may conduct data analysis by itself instead of the entrusted party, which may leak sensitive information.</a:t>
            </a:r>
          </a:p>
          <a:p>
            <a:r>
              <a:rPr lang="en-US" b="0" i="0" dirty="0">
                <a:effectLst/>
                <a:latin typeface="Söhne"/>
              </a:rPr>
              <a:t>Offline Message Recovery Attack (OMRA) is another concern where the cloud server could guess the IoT data based on the returned query results.</a:t>
            </a:r>
          </a:p>
          <a:p>
            <a:endParaRPr lang="en-US" b="0" i="0" dirty="0">
              <a:effectLst/>
              <a:latin typeface="Söhne"/>
            </a:endParaRPr>
          </a:p>
          <a:p>
            <a:endParaRPr lang="en-IN" dirty="0"/>
          </a:p>
        </p:txBody>
      </p:sp>
    </p:spTree>
    <p:extLst>
      <p:ext uri="{BB962C8B-B14F-4D97-AF65-F5344CB8AC3E}">
        <p14:creationId xmlns:p14="http://schemas.microsoft.com/office/powerpoint/2010/main" val="472169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E3D-CB39-03D2-545F-5283024761BD}"/>
              </a:ext>
            </a:extLst>
          </p:cNvPr>
          <p:cNvSpPr>
            <a:spLocks noGrp="1"/>
          </p:cNvSpPr>
          <p:nvPr>
            <p:ph type="title"/>
          </p:nvPr>
        </p:nvSpPr>
        <p:spPr/>
        <p:txBody>
          <a:bodyPr/>
          <a:lstStyle/>
          <a:p>
            <a:r>
              <a:rPr lang="en-US" sz="4000" dirty="0"/>
              <a:t>BACKGROUND</a:t>
            </a:r>
          </a:p>
        </p:txBody>
      </p:sp>
      <p:sp>
        <p:nvSpPr>
          <p:cNvPr id="12" name="Footer Placeholder 11">
            <a:extLst>
              <a:ext uri="{FF2B5EF4-FFF2-40B4-BE49-F238E27FC236}">
                <a16:creationId xmlns:a16="http://schemas.microsoft.com/office/drawing/2014/main" id="{119D6C7A-A7F7-E063-9A09-611D1FB1DBE6}"/>
              </a:ext>
            </a:extLst>
          </p:cNvPr>
          <p:cNvSpPr>
            <a:spLocks noGrp="1"/>
          </p:cNvSpPr>
          <p:nvPr>
            <p:ph type="ftr" sz="quarter" idx="11"/>
          </p:nvPr>
        </p:nvSpPr>
        <p:spPr>
          <a:xfrm>
            <a:off x="228599" y="255281"/>
            <a:ext cx="9056077" cy="274320"/>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941D71DF-7225-6C66-9D2B-FAACEFF20849}"/>
              </a:ext>
            </a:extLst>
          </p:cNvPr>
          <p:cNvSpPr>
            <a:spLocks noGrp="1"/>
          </p:cNvSpPr>
          <p:nvPr>
            <p:ph type="sldNum" sz="quarter" idx="12"/>
          </p:nvPr>
        </p:nvSpPr>
        <p:spPr>
          <a:xfrm>
            <a:off x="10122408" y="255281"/>
            <a:ext cx="1673352" cy="274320"/>
          </a:xfrm>
        </p:spPr>
        <p:txBody>
          <a:bodyPr/>
          <a:lstStyle/>
          <a:p>
            <a:fld id="{5BFCF61C-3B18-4C03-8326-CC3B32D710C9}" type="slidenum">
              <a:rPr lang="en-US" smtClean="0"/>
              <a:pPr/>
              <a:t>5</a:t>
            </a:fld>
            <a:endParaRPr lang="en-US" dirty="0"/>
          </a:p>
        </p:txBody>
      </p:sp>
      <p:sp>
        <p:nvSpPr>
          <p:cNvPr id="8" name="Text Placeholder 7">
            <a:extLst>
              <a:ext uri="{FF2B5EF4-FFF2-40B4-BE49-F238E27FC236}">
                <a16:creationId xmlns:a16="http://schemas.microsoft.com/office/drawing/2014/main" id="{27187475-F75E-BC14-A36F-524746D423A6}"/>
              </a:ext>
            </a:extLst>
          </p:cNvPr>
          <p:cNvSpPr>
            <a:spLocks noGrp="1"/>
          </p:cNvSpPr>
          <p:nvPr>
            <p:ph type="body" sz="quarter" idx="15"/>
          </p:nvPr>
        </p:nvSpPr>
        <p:spPr>
          <a:xfrm>
            <a:off x="365760" y="2681253"/>
            <a:ext cx="11430000" cy="3339719"/>
          </a:xfrm>
        </p:spPr>
        <p:txBody>
          <a:bodyPr/>
          <a:lstStyle/>
          <a:p>
            <a:r>
              <a:rPr lang="en-US" b="0" i="0" dirty="0">
                <a:effectLst/>
                <a:latin typeface="Söhne"/>
              </a:rPr>
              <a:t>These problems have not been considered in PKEET schemes in the literature, and even applying the framework of two non-colluded entrusted parties to resist OMRA would lead to insecure or unrealistic applications.</a:t>
            </a:r>
          </a:p>
          <a:p>
            <a:r>
              <a:rPr lang="en-US" b="0" i="0" dirty="0">
                <a:effectLst/>
                <a:latin typeface="Söhne"/>
              </a:rPr>
              <a:t>New solutions are needed to address these security challenges and ensure the privacy and security of IoT data in cloud-based IoT systems.</a:t>
            </a:r>
          </a:p>
          <a:p>
            <a:endParaRPr lang="en-US" b="0" i="0" dirty="0">
              <a:effectLst/>
              <a:latin typeface="Söhne"/>
            </a:endParaRPr>
          </a:p>
          <a:p>
            <a:endParaRPr lang="en-IN" dirty="0"/>
          </a:p>
        </p:txBody>
      </p:sp>
    </p:spTree>
    <p:extLst>
      <p:ext uri="{BB962C8B-B14F-4D97-AF65-F5344CB8AC3E}">
        <p14:creationId xmlns:p14="http://schemas.microsoft.com/office/powerpoint/2010/main" val="175850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E3D-CB39-03D2-545F-5283024761BD}"/>
              </a:ext>
            </a:extLst>
          </p:cNvPr>
          <p:cNvSpPr>
            <a:spLocks noGrp="1"/>
          </p:cNvSpPr>
          <p:nvPr>
            <p:ph type="title"/>
          </p:nvPr>
        </p:nvSpPr>
        <p:spPr/>
        <p:txBody>
          <a:bodyPr/>
          <a:lstStyle/>
          <a:p>
            <a:r>
              <a:rPr lang="en-US" sz="4000" dirty="0"/>
              <a:t>Research problem</a:t>
            </a:r>
          </a:p>
        </p:txBody>
      </p:sp>
      <p:sp>
        <p:nvSpPr>
          <p:cNvPr id="12" name="Footer Placeholder 11">
            <a:extLst>
              <a:ext uri="{FF2B5EF4-FFF2-40B4-BE49-F238E27FC236}">
                <a16:creationId xmlns:a16="http://schemas.microsoft.com/office/drawing/2014/main" id="{119D6C7A-A7F7-E063-9A09-611D1FB1DBE6}"/>
              </a:ext>
            </a:extLst>
          </p:cNvPr>
          <p:cNvSpPr>
            <a:spLocks noGrp="1"/>
          </p:cNvSpPr>
          <p:nvPr>
            <p:ph type="ftr" sz="quarter" idx="11"/>
          </p:nvPr>
        </p:nvSpPr>
        <p:spPr>
          <a:xfrm>
            <a:off x="228599" y="255281"/>
            <a:ext cx="9056077" cy="274320"/>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941D71DF-7225-6C66-9D2B-FAACEFF20849}"/>
              </a:ext>
            </a:extLst>
          </p:cNvPr>
          <p:cNvSpPr>
            <a:spLocks noGrp="1"/>
          </p:cNvSpPr>
          <p:nvPr>
            <p:ph type="sldNum" sz="quarter" idx="12"/>
          </p:nvPr>
        </p:nvSpPr>
        <p:spPr>
          <a:xfrm>
            <a:off x="10122408" y="255281"/>
            <a:ext cx="1673352" cy="274320"/>
          </a:xfrm>
        </p:spPr>
        <p:txBody>
          <a:bodyPr/>
          <a:lstStyle/>
          <a:p>
            <a:fld id="{5BFCF61C-3B18-4C03-8326-CC3B32D710C9}" type="slidenum">
              <a:rPr lang="en-US" smtClean="0"/>
              <a:pPr/>
              <a:t>6</a:t>
            </a:fld>
            <a:endParaRPr lang="en-US" dirty="0"/>
          </a:p>
        </p:txBody>
      </p:sp>
      <p:sp>
        <p:nvSpPr>
          <p:cNvPr id="8" name="Text Placeholder 7">
            <a:extLst>
              <a:ext uri="{FF2B5EF4-FFF2-40B4-BE49-F238E27FC236}">
                <a16:creationId xmlns:a16="http://schemas.microsoft.com/office/drawing/2014/main" id="{27187475-F75E-BC14-A36F-524746D423A6}"/>
              </a:ext>
            </a:extLst>
          </p:cNvPr>
          <p:cNvSpPr>
            <a:spLocks noGrp="1"/>
          </p:cNvSpPr>
          <p:nvPr>
            <p:ph type="body" sz="quarter" idx="15"/>
          </p:nvPr>
        </p:nvSpPr>
        <p:spPr>
          <a:xfrm>
            <a:off x="365760" y="2681253"/>
            <a:ext cx="11430000" cy="3339719"/>
          </a:xfrm>
        </p:spPr>
        <p:txBody>
          <a:bodyPr/>
          <a:lstStyle/>
          <a:p>
            <a:r>
              <a:rPr lang="en-US" b="0" i="0" dirty="0">
                <a:effectLst/>
                <a:latin typeface="Söhne"/>
              </a:rPr>
              <a:t>This research highlights the limitations of existing schemes and proposes a new scheme called </a:t>
            </a:r>
            <a:r>
              <a:rPr lang="en-US" sz="1600" dirty="0">
                <a:latin typeface="Söhne"/>
              </a:rPr>
              <a:t>Public Key Encryption With Outsourced Equality Test </a:t>
            </a:r>
            <a:r>
              <a:rPr lang="en-US" b="0" i="0" dirty="0">
                <a:effectLst/>
                <a:latin typeface="Söhne"/>
              </a:rPr>
              <a:t>(PKE-OET) that addresses some of these limitations. </a:t>
            </a:r>
          </a:p>
          <a:p>
            <a:r>
              <a:rPr lang="en-US" b="0" i="0" dirty="0">
                <a:effectLst/>
                <a:latin typeface="Söhne"/>
              </a:rPr>
              <a:t>The scheme is motivated by a scenario in a medical health social network where patients' data needs to be securely stored and analyzed while preserving their privacy. </a:t>
            </a:r>
          </a:p>
          <a:p>
            <a:r>
              <a:rPr lang="en-US" b="0" i="0" dirty="0">
                <a:effectLst/>
                <a:latin typeface="Söhne"/>
              </a:rPr>
              <a:t>This method addresses the challenge of an untrustworthy cloud server that may be interested in the query results and conduct data analysis by itself instead of the entrusted party.</a:t>
            </a:r>
          </a:p>
          <a:p>
            <a:endParaRPr lang="en-IN" dirty="0"/>
          </a:p>
        </p:txBody>
      </p:sp>
    </p:spTree>
    <p:extLst>
      <p:ext uri="{BB962C8B-B14F-4D97-AF65-F5344CB8AC3E}">
        <p14:creationId xmlns:p14="http://schemas.microsoft.com/office/powerpoint/2010/main" val="19506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93CE-9363-72CB-FD40-73A65C0DCC57}"/>
              </a:ext>
            </a:extLst>
          </p:cNvPr>
          <p:cNvSpPr>
            <a:spLocks noGrp="1"/>
          </p:cNvSpPr>
          <p:nvPr>
            <p:ph type="title"/>
          </p:nvPr>
        </p:nvSpPr>
        <p:spPr/>
        <p:txBody>
          <a:bodyPr/>
          <a:lstStyle/>
          <a:p>
            <a:r>
              <a:rPr lang="en-US" dirty="0"/>
              <a:t>approach</a:t>
            </a:r>
          </a:p>
        </p:txBody>
      </p:sp>
      <p:sp>
        <p:nvSpPr>
          <p:cNvPr id="12" name="Footer Placeholder 11">
            <a:extLst>
              <a:ext uri="{FF2B5EF4-FFF2-40B4-BE49-F238E27FC236}">
                <a16:creationId xmlns:a16="http://schemas.microsoft.com/office/drawing/2014/main" id="{0D74F0DD-9277-50B0-68E1-220BA8344883}"/>
              </a:ext>
            </a:extLst>
          </p:cNvPr>
          <p:cNvSpPr>
            <a:spLocks noGrp="1"/>
          </p:cNvSpPr>
          <p:nvPr>
            <p:ph type="ftr" sz="quarter" idx="11"/>
          </p:nvPr>
        </p:nvSpPr>
        <p:spPr>
          <a:xfrm>
            <a:off x="411480" y="301752"/>
            <a:ext cx="7255412" cy="120279"/>
          </a:xfrm>
        </p:spPr>
        <p:txBody>
          <a:bodyPr/>
          <a:lstStyle/>
          <a:p>
            <a:r>
              <a:rPr lang="en-US" sz="1200" dirty="0"/>
              <a:t>Efficient Public Key Encryption With Outsourced Equality Test for Cloud-Based IoT Environments</a:t>
            </a:r>
            <a:endParaRPr lang="en-PK" dirty="0"/>
          </a:p>
        </p:txBody>
      </p:sp>
      <p:sp>
        <p:nvSpPr>
          <p:cNvPr id="5" name="Text Placeholder 4">
            <a:extLst>
              <a:ext uri="{FF2B5EF4-FFF2-40B4-BE49-F238E27FC236}">
                <a16:creationId xmlns:a16="http://schemas.microsoft.com/office/drawing/2014/main" id="{3F16C050-0EBC-234C-AB93-E7868D85A2B0}"/>
              </a:ext>
            </a:extLst>
          </p:cNvPr>
          <p:cNvSpPr>
            <a:spLocks noGrp="1"/>
          </p:cNvSpPr>
          <p:nvPr>
            <p:ph type="body" sz="quarter" idx="15"/>
          </p:nvPr>
        </p:nvSpPr>
        <p:spPr>
          <a:xfrm>
            <a:off x="4979963" y="858129"/>
            <a:ext cx="6654019" cy="5866227"/>
          </a:xfrm>
        </p:spPr>
        <p:txBody>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Encryption and storage of ciphertexts.</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Sender generates ciphertexts using receiver's public key and stores them in the proxy.</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Receiver can download and decrypt its ciphertexts using its secret key.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Privacy-preserving equality test.</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Receiver computes a test key using their secret key and the public key of the discriminator.</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Test key is transmitted to the proxy.</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Proxy generates an intermediate value IV by pre-computing on the ciphertexts using the test keys and transmits IV to the discriminator.</a:t>
            </a:r>
          </a:p>
          <a:p>
            <a:pPr lvl="1">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Discriminator outputs a final decision of equality test through post-computing on IV using its secret key.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dirty="0"/>
          </a:p>
        </p:txBody>
      </p:sp>
      <p:sp>
        <p:nvSpPr>
          <p:cNvPr id="13" name="Slide Number Placeholder 12">
            <a:extLst>
              <a:ext uri="{FF2B5EF4-FFF2-40B4-BE49-F238E27FC236}">
                <a16:creationId xmlns:a16="http://schemas.microsoft.com/office/drawing/2014/main" id="{CB0BAE21-4E4A-BE6E-EE84-D535446B94CD}"/>
              </a:ext>
            </a:extLst>
          </p:cNvPr>
          <p:cNvSpPr>
            <a:spLocks noGrp="1"/>
          </p:cNvSpPr>
          <p:nvPr>
            <p:ph type="sldNum" sz="quarter" idx="12"/>
          </p:nvPr>
        </p:nvSpPr>
        <p:spPr/>
        <p:txBody>
          <a:bodyPr/>
          <a:lstStyle/>
          <a:p>
            <a:fld id="{5BFCF61C-3B18-4C03-8326-CC3B32D710C9}" type="slidenum">
              <a:rPr lang="en-US" smtClean="0"/>
              <a:pPr/>
              <a:t>7</a:t>
            </a:fld>
            <a:endParaRPr lang="en-US"/>
          </a:p>
        </p:txBody>
      </p:sp>
    </p:spTree>
    <p:extLst>
      <p:ext uri="{BB962C8B-B14F-4D97-AF65-F5344CB8AC3E}">
        <p14:creationId xmlns:p14="http://schemas.microsoft.com/office/powerpoint/2010/main" val="412239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0D74F0DD-9277-50B0-68E1-220BA8344883}"/>
              </a:ext>
            </a:extLst>
          </p:cNvPr>
          <p:cNvSpPr>
            <a:spLocks noGrp="1"/>
          </p:cNvSpPr>
          <p:nvPr>
            <p:ph type="ftr" sz="quarter" idx="11"/>
          </p:nvPr>
        </p:nvSpPr>
        <p:spPr>
          <a:xfrm>
            <a:off x="411480" y="301752"/>
            <a:ext cx="7255412" cy="120279"/>
          </a:xfrm>
        </p:spPr>
        <p:txBody>
          <a:bodyPr/>
          <a:lstStyle/>
          <a:p>
            <a:r>
              <a:rPr lang="en-US" sz="1200" dirty="0"/>
              <a:t>Efficient Public Key Encryption With Outsourced Equality Test for Cloud-Based IoT Environments</a:t>
            </a:r>
            <a:endParaRPr lang="en-PK" dirty="0"/>
          </a:p>
        </p:txBody>
      </p:sp>
      <p:sp>
        <p:nvSpPr>
          <p:cNvPr id="13" name="Slide Number Placeholder 12">
            <a:extLst>
              <a:ext uri="{FF2B5EF4-FFF2-40B4-BE49-F238E27FC236}">
                <a16:creationId xmlns:a16="http://schemas.microsoft.com/office/drawing/2014/main" id="{CB0BAE21-4E4A-BE6E-EE84-D535446B94CD}"/>
              </a:ext>
            </a:extLst>
          </p:cNvPr>
          <p:cNvSpPr>
            <a:spLocks noGrp="1"/>
          </p:cNvSpPr>
          <p:nvPr>
            <p:ph type="sldNum" sz="quarter" idx="12"/>
          </p:nvPr>
        </p:nvSpPr>
        <p:spPr/>
        <p:txBody>
          <a:bodyPr/>
          <a:lstStyle/>
          <a:p>
            <a:fld id="{5BFCF61C-3B18-4C03-8326-CC3B32D710C9}" type="slidenum">
              <a:rPr lang="en-US" smtClean="0"/>
              <a:pPr/>
              <a:t>8</a:t>
            </a:fld>
            <a:endParaRPr lang="en-US"/>
          </a:p>
        </p:txBody>
      </p:sp>
      <p:pic>
        <p:nvPicPr>
          <p:cNvPr id="4" name="Picture 3">
            <a:extLst>
              <a:ext uri="{FF2B5EF4-FFF2-40B4-BE49-F238E27FC236}">
                <a16:creationId xmlns:a16="http://schemas.microsoft.com/office/drawing/2014/main" id="{22F03CDD-21F3-9E25-496D-BC1E90A58735}"/>
              </a:ext>
            </a:extLst>
          </p:cNvPr>
          <p:cNvPicPr>
            <a:picLocks noChangeAspect="1"/>
          </p:cNvPicPr>
          <p:nvPr/>
        </p:nvPicPr>
        <p:blipFill>
          <a:blip r:embed="rId3"/>
          <a:stretch>
            <a:fillRect/>
          </a:stretch>
        </p:blipFill>
        <p:spPr>
          <a:xfrm>
            <a:off x="185476" y="576072"/>
            <a:ext cx="7255412" cy="5832313"/>
          </a:xfrm>
          <a:prstGeom prst="rect">
            <a:avLst/>
          </a:prstGeom>
        </p:spPr>
      </p:pic>
      <p:sp>
        <p:nvSpPr>
          <p:cNvPr id="10" name="TextBox 9">
            <a:extLst>
              <a:ext uri="{FF2B5EF4-FFF2-40B4-BE49-F238E27FC236}">
                <a16:creationId xmlns:a16="http://schemas.microsoft.com/office/drawing/2014/main" id="{7288A016-FEFF-799F-C84F-433B188F2194}"/>
              </a:ext>
            </a:extLst>
          </p:cNvPr>
          <p:cNvSpPr txBox="1"/>
          <p:nvPr/>
        </p:nvSpPr>
        <p:spPr>
          <a:xfrm>
            <a:off x="7543800" y="823709"/>
            <a:ext cx="4372122" cy="5337038"/>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Security definitions.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IN" kern="100" dirty="0">
                <a:effectLst/>
                <a:latin typeface="Arial" panose="020B0604020202020204" pitchFamily="34" charset="0"/>
                <a:ea typeface="Calibri" panose="020F0502020204030204" pitchFamily="34" charset="0"/>
                <a:cs typeface="Times New Roman" panose="02020603050405020304" pitchFamily="18" charset="0"/>
              </a:rPr>
              <a:t>Three security definitions:</a:t>
            </a:r>
          </a:p>
          <a:p>
            <a:pPr marL="1657350" lvl="3" indent="-285750">
              <a:lnSpc>
                <a:spcPct val="107000"/>
              </a:lnSpc>
              <a:spcAft>
                <a:spcPts val="800"/>
              </a:spcAft>
              <a:buFont typeface="Arial" panose="020B0604020202020204" pitchFamily="34" charset="0"/>
              <a:buChar char="•"/>
            </a:pPr>
            <a:r>
              <a:rPr lang="en-IN" kern="100" dirty="0">
                <a:effectLst/>
                <a:latin typeface="Arial" panose="020B0604020202020204" pitchFamily="34" charset="0"/>
                <a:ea typeface="Calibri" panose="020F0502020204030204" pitchFamily="34" charset="0"/>
                <a:cs typeface="Times New Roman" panose="02020603050405020304" pitchFamily="18" charset="0"/>
              </a:rPr>
              <a:t>CCA-I</a:t>
            </a:r>
          </a:p>
          <a:p>
            <a:pPr marL="1657350" lvl="3" indent="-285750">
              <a:lnSpc>
                <a:spcPct val="107000"/>
              </a:lnSpc>
              <a:spcAft>
                <a:spcPts val="800"/>
              </a:spcAft>
              <a:buFont typeface="Arial" panose="020B0604020202020204" pitchFamily="34" charset="0"/>
              <a:buChar char="•"/>
            </a:pPr>
            <a:r>
              <a:rPr lang="en-IN" kern="100" dirty="0">
                <a:effectLst/>
                <a:latin typeface="Arial" panose="020B0604020202020204" pitchFamily="34" charset="0"/>
                <a:ea typeface="Calibri" panose="020F0502020204030204" pitchFamily="34" charset="0"/>
                <a:cs typeface="Times New Roman" panose="02020603050405020304" pitchFamily="18" charset="0"/>
              </a:rPr>
              <a:t>IND-CCA-II, and </a:t>
            </a:r>
          </a:p>
          <a:p>
            <a:pPr marL="1657350" lvl="3" indent="-285750">
              <a:lnSpc>
                <a:spcPct val="107000"/>
              </a:lnSpc>
              <a:spcAft>
                <a:spcPts val="800"/>
              </a:spcAft>
              <a:buFont typeface="Arial" panose="020B0604020202020204" pitchFamily="34" charset="0"/>
              <a:buChar char="•"/>
            </a:pPr>
            <a:r>
              <a:rPr lang="en-IN" kern="100" dirty="0">
                <a:effectLst/>
                <a:latin typeface="Arial" panose="020B0604020202020204" pitchFamily="34" charset="0"/>
                <a:ea typeface="Calibri" panose="020F0502020204030204" pitchFamily="34" charset="0"/>
                <a:cs typeface="Times New Roman" panose="02020603050405020304" pitchFamily="18" charset="0"/>
              </a:rPr>
              <a:t>IND-CCA-III.</a:t>
            </a:r>
          </a:p>
          <a:p>
            <a:pPr marL="742950" lvl="1" indent="-285750">
              <a:lnSpc>
                <a:spcPct val="107000"/>
              </a:lnSpc>
              <a:spcAft>
                <a:spcPts val="800"/>
              </a:spcAft>
              <a:buFont typeface="Arial" panose="020B0604020202020204" pitchFamily="34" charset="0"/>
              <a:buChar char="•"/>
            </a:pPr>
            <a:r>
              <a:rPr lang="en-IN" kern="100" dirty="0">
                <a:effectLst/>
                <a:latin typeface="Arial" panose="020B0604020202020204" pitchFamily="34" charset="0"/>
                <a:ea typeface="Calibri" panose="020F0502020204030204" pitchFamily="34" charset="0"/>
                <a:cs typeface="Times New Roman" panose="02020603050405020304" pitchFamily="18" charset="0"/>
              </a:rPr>
              <a:t>Proxy and discriminator are not </a:t>
            </a:r>
            <a:r>
              <a:rPr lang="en-IN" kern="100" dirty="0">
                <a:latin typeface="Arial" panose="020B0604020202020204" pitchFamily="34" charset="0"/>
                <a:ea typeface="Calibri" panose="020F0502020204030204" pitchFamily="34" charset="0"/>
                <a:cs typeface="Times New Roman" panose="02020603050405020304" pitchFamily="18" charset="0"/>
              </a:rPr>
              <a:t>colluded.</a:t>
            </a:r>
          </a:p>
          <a:p>
            <a:pPr marL="742950" lvl="1" indent="-285750">
              <a:lnSpc>
                <a:spcPct val="107000"/>
              </a:lnSpc>
              <a:spcAft>
                <a:spcPts val="800"/>
              </a:spcAft>
              <a:buFont typeface="Arial" panose="020B0604020202020204" pitchFamily="34" charset="0"/>
              <a:buChar char="•"/>
            </a:pPr>
            <a:r>
              <a:rPr lang="en-US" kern="100" dirty="0">
                <a:latin typeface="Arial" panose="020B0604020202020204" pitchFamily="34" charset="0"/>
                <a:ea typeface="Calibri" panose="020F0502020204030204" pitchFamily="34" charset="0"/>
                <a:cs typeface="Times New Roman" panose="02020603050405020304" pitchFamily="18" charset="0"/>
              </a:rPr>
              <a:t>Proxy cannot get any information about  the ciphertexts even given the test key from the receiver.</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US" kern="100" dirty="0">
                <a:ea typeface="Calibri" panose="020F0502020204030204" pitchFamily="34" charset="0"/>
                <a:cs typeface="Times New Roman" panose="02020603050405020304" pitchFamily="18" charset="0"/>
              </a:rPr>
              <a:t>Discriminator cannot get any information about the ciphertexts and the intermediate results from proxy besides outputting the final test results.</a:t>
            </a:r>
          </a:p>
        </p:txBody>
      </p:sp>
    </p:spTree>
    <p:extLst>
      <p:ext uri="{BB962C8B-B14F-4D97-AF65-F5344CB8AC3E}">
        <p14:creationId xmlns:p14="http://schemas.microsoft.com/office/powerpoint/2010/main" val="378319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1133-2B2D-CB5C-25A3-A6BBC6AC48F6}"/>
              </a:ext>
            </a:extLst>
          </p:cNvPr>
          <p:cNvSpPr>
            <a:spLocks noGrp="1"/>
          </p:cNvSpPr>
          <p:nvPr>
            <p:ph type="title"/>
          </p:nvPr>
        </p:nvSpPr>
        <p:spPr/>
        <p:txBody>
          <a:bodyPr/>
          <a:lstStyle/>
          <a:p>
            <a:r>
              <a:rPr lang="en-US" dirty="0"/>
              <a:t>contribution</a:t>
            </a:r>
            <a:br>
              <a:rPr lang="en-US" dirty="0"/>
            </a:br>
            <a:endParaRPr lang="en-US" dirty="0"/>
          </a:p>
        </p:txBody>
      </p:sp>
      <p:sp>
        <p:nvSpPr>
          <p:cNvPr id="10" name="Footer Placeholder 9">
            <a:extLst>
              <a:ext uri="{FF2B5EF4-FFF2-40B4-BE49-F238E27FC236}">
                <a16:creationId xmlns:a16="http://schemas.microsoft.com/office/drawing/2014/main" id="{15C361D4-2114-E276-681B-0EDACAD8E3D4}"/>
              </a:ext>
            </a:extLst>
          </p:cNvPr>
          <p:cNvSpPr>
            <a:spLocks noGrp="1"/>
          </p:cNvSpPr>
          <p:nvPr>
            <p:ph type="ftr" sz="quarter" idx="11"/>
          </p:nvPr>
        </p:nvSpPr>
        <p:spPr>
          <a:xfrm>
            <a:off x="411479" y="301752"/>
            <a:ext cx="6903721" cy="274320"/>
          </a:xfrm>
        </p:spPr>
        <p:txBody>
          <a:bodyPr/>
          <a:lstStyle/>
          <a:p>
            <a:r>
              <a:rPr lang="en-US" sz="1200" dirty="0"/>
              <a:t>Efficient Public Key Encryption With Outsourced Equality Test for Cloud-Based IoT Environments</a:t>
            </a:r>
            <a:endParaRPr lang="en-PK" dirty="0"/>
          </a:p>
        </p:txBody>
      </p:sp>
      <p:sp>
        <p:nvSpPr>
          <p:cNvPr id="4" name="Text Placeholder 3">
            <a:extLst>
              <a:ext uri="{FF2B5EF4-FFF2-40B4-BE49-F238E27FC236}">
                <a16:creationId xmlns:a16="http://schemas.microsoft.com/office/drawing/2014/main" id="{C86737C8-4322-77C9-4E34-94E5EE136DBC}"/>
              </a:ext>
            </a:extLst>
          </p:cNvPr>
          <p:cNvSpPr>
            <a:spLocks noGrp="1"/>
          </p:cNvSpPr>
          <p:nvPr>
            <p:ph type="body" sz="quarter" idx="15"/>
          </p:nvPr>
        </p:nvSpPr>
        <p:spPr>
          <a:xfrm>
            <a:off x="281353" y="3136889"/>
            <a:ext cx="11282289" cy="3573399"/>
          </a:xfrm>
        </p:spPr>
        <p:txBody>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Secure designated equality test over encrypted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latin typeface="Arial" panose="020B0604020202020204" pitchFamily="34" charset="0"/>
                <a:ea typeface="Calibri" panose="020F0502020204030204" pitchFamily="34" charset="0"/>
                <a:cs typeface="Times New Roman" panose="02020603050405020304" pitchFamily="18" charset="0"/>
              </a:rPr>
              <a:t>	</a:t>
            </a:r>
            <a:r>
              <a:rPr lang="en-IN" sz="1800" kern="100" dirty="0">
                <a:effectLst/>
                <a:latin typeface="Arial" panose="020B0604020202020204" pitchFamily="34" charset="0"/>
                <a:ea typeface="Calibri" panose="020F0502020204030204" pitchFamily="34" charset="0"/>
                <a:cs typeface="Times New Roman" panose="02020603050405020304" pitchFamily="18" charset="0"/>
              </a:rPr>
              <a:t>PKE-OET algorithm can protect sensitive data in a cloud-based IoT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Cloud server cannot access the final query results, minimizing the data owner's risk.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Resistant against offline-message recover attack in a flexible way.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PKE-OET provides a flexible solution to solve offline message recovery attack.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Encryption can be independently performed without prior knowledge of entrusted parties.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Generic PKE-OET construction.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Based on a new variant of smooth projective hash function (SPHF) with a novel Lin-Hom property.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61822" lvl="1" indent="-285750">
              <a:lnSpc>
                <a:spcPct val="107000"/>
              </a:lnSpc>
              <a:spcAft>
                <a:spcPts val="800"/>
              </a:spcAf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Proven secure under a newly defined security model against three types of adversary.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F8FC4DAD-8F22-40DC-8133-22BF52217FB8}"/>
              </a:ext>
            </a:extLst>
          </p:cNvPr>
          <p:cNvSpPr>
            <a:spLocks noGrp="1"/>
          </p:cNvSpPr>
          <p:nvPr>
            <p:ph type="sldNum" sz="quarter" idx="12"/>
          </p:nvPr>
        </p:nvSpPr>
        <p:spPr/>
        <p:txBody>
          <a:bodyPr/>
          <a:lstStyle/>
          <a:p>
            <a:fld id="{5BFCF61C-3B18-4C03-8326-CC3B32D710C9}" type="slidenum">
              <a:rPr lang="en-US" smtClean="0"/>
              <a:pPr/>
              <a:t>9</a:t>
            </a:fld>
            <a:endParaRPr lang="en-US"/>
          </a:p>
        </p:txBody>
      </p:sp>
    </p:spTree>
    <p:extLst>
      <p:ext uri="{BB962C8B-B14F-4D97-AF65-F5344CB8AC3E}">
        <p14:creationId xmlns:p14="http://schemas.microsoft.com/office/powerpoint/2010/main" val="901526237"/>
      </p:ext>
    </p:extLst>
  </p:cSld>
  <p:clrMapOvr>
    <a:masterClrMapping/>
  </p:clrMapOvr>
</p:sld>
</file>

<file path=ppt/theme/theme1.xml><?xml version="1.0" encoding="utf-8"?>
<a:theme xmlns:a="http://schemas.openxmlformats.org/drawingml/2006/main" name="Office Theme">
  <a:themeElements>
    <a:clrScheme name="Custom 10">
      <a:dk1>
        <a:srgbClr val="000000"/>
      </a:dk1>
      <a:lt1>
        <a:srgbClr val="FFFFFF"/>
      </a:lt1>
      <a:dk2>
        <a:srgbClr val="3B4546"/>
      </a:dk2>
      <a:lt2>
        <a:srgbClr val="E7E6E6"/>
      </a:lt2>
      <a:accent1>
        <a:srgbClr val="753F2C"/>
      </a:accent1>
      <a:accent2>
        <a:srgbClr val="637376"/>
      </a:accent2>
      <a:accent3>
        <a:srgbClr val="BE937E"/>
      </a:accent3>
      <a:accent4>
        <a:srgbClr val="576853"/>
      </a:accent4>
      <a:accent5>
        <a:srgbClr val="EDE9E6"/>
      </a:accent5>
      <a:accent6>
        <a:srgbClr val="D0CDC5"/>
      </a:accent6>
      <a:hlink>
        <a:srgbClr val="4F4F4F"/>
      </a:hlink>
      <a:folHlink>
        <a:srgbClr val="BE937E"/>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1F98F7-6576-47F1-AD63-56E26C3397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5B4CAA5-BE7A-46AB-97ED-63B24C46A3A8}">
  <ds:schemaRefs>
    <ds:schemaRef ds:uri="http://schemas.microsoft.com/sharepoint/v3/contenttype/forms"/>
  </ds:schemaRefs>
</ds:datastoreItem>
</file>

<file path=customXml/itemProps3.xml><?xml version="1.0" encoding="utf-8"?>
<ds:datastoreItem xmlns:ds="http://schemas.openxmlformats.org/officeDocument/2006/customXml" ds:itemID="{5783CE7D-BFC6-4030-A335-E7F88DB66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1004</Words>
  <Application>Microsoft Office PowerPoint</Application>
  <PresentationFormat>Widescreen</PresentationFormat>
  <Paragraphs>124</Paragraphs>
  <Slides>18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Lato</vt:lpstr>
      <vt:lpstr>Söhne</vt:lpstr>
      <vt:lpstr>Office Theme</vt:lpstr>
      <vt:lpstr>Research paper Reading</vt:lpstr>
      <vt:lpstr>Efficient Public Key Encryption With Outsourced Equality Test for Cloud-Based IoT Environments</vt:lpstr>
      <vt:lpstr>BACKGROUND</vt:lpstr>
      <vt:lpstr>BACKGROUND</vt:lpstr>
      <vt:lpstr>BACKGROUND</vt:lpstr>
      <vt:lpstr>Research problem</vt:lpstr>
      <vt:lpstr>approach</vt:lpstr>
      <vt:lpstr>PowerPoint Presentation</vt:lpstr>
      <vt:lpstr>contribution </vt:lpstr>
      <vt:lpstr>contribution </vt:lpstr>
      <vt:lpstr>Re-implementation and enhancement</vt:lpstr>
      <vt:lpstr>Re-implementation and enhancement DEMO</vt:lpstr>
      <vt:lpstr>Results : Encryption </vt:lpstr>
      <vt:lpstr>Results : Decryption </vt:lpstr>
      <vt:lpstr>Results : Total Test </vt:lpstr>
      <vt:lpstr>Results : PKEOET TESTs </vt:lpstr>
      <vt:lpstr>Learning outcomes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2022-06-28T06:29:45Z</dcterms:created>
  <dcterms:modified xsi:type="dcterms:W3CDTF">2023-04-17T01:55:50Z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